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itcairn, Erica G" initials="PEG" lastIdx="5" clrIdx="0">
    <p:extLst>
      <p:ext uri="{19B8F6BF-5375-455C-9EA6-DF929625EA0E}">
        <p15:presenceInfo xmlns:p15="http://schemas.microsoft.com/office/powerpoint/2012/main" userId="S-1-5-21-4027829005-1107895287-290554039-17496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F6F7"/>
    <a:srgbClr val="E2F0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97" autoAdjust="0"/>
    <p:restoredTop sz="86938" autoAdjust="0"/>
  </p:normalViewPr>
  <p:slideViewPr>
    <p:cSldViewPr>
      <p:cViewPr varScale="1">
        <p:scale>
          <a:sx n="70" d="100"/>
          <a:sy n="70" d="100"/>
        </p:scale>
        <p:origin x="348"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atin typeface="Arial" charset="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C3F1D237-0D49-46B3-8EC7-B6BDC71C6FB2}" type="datetimeFigureOut">
              <a:rPr lang="en-US" altLang="en-US"/>
              <a:pPr/>
              <a:t>10/9/2015</a:t>
            </a:fld>
            <a:endParaRPr lang="en-US"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atin typeface="Arial" charset="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ED64E9EC-2670-4B0E-8F6D-3B60E70F1C36}" type="slidenum">
              <a:rPr lang="en-US" altLang="en-US"/>
              <a:pPr/>
              <a:t>‹#›</a:t>
            </a:fld>
            <a:endParaRPr lang="en-US" altLang="en-US"/>
          </a:p>
        </p:txBody>
      </p:sp>
    </p:spTree>
    <p:extLst>
      <p:ext uri="{BB962C8B-B14F-4D97-AF65-F5344CB8AC3E}">
        <p14:creationId xmlns:p14="http://schemas.microsoft.com/office/powerpoint/2010/main" val="2129049488"/>
      </p:ext>
    </p:extLst>
  </p:cSld>
  <p:clrMap bg1="lt1" tx1="dk1" bg2="lt2" tx2="dk2" accent1="accent1" accent2="accent2" accent3="accent3" accent4="accent4" accent5="accent5" accent6="accent6" hlink="hlink" folHlink="folHlink"/>
  <p:notesStyle>
    <a:lvl1pPr algn="l" defTabSz="457200" rtl="0" fontAlgn="base">
      <a:spcBef>
        <a:spcPct val="30000"/>
      </a:spcBef>
      <a:spcAft>
        <a:spcPct val="0"/>
      </a:spcAft>
      <a:defRPr sz="1200" kern="1200">
        <a:solidFill>
          <a:schemeClr val="tx1"/>
        </a:solidFill>
        <a:latin typeface="+mn-lt"/>
        <a:ea typeface="ＭＳ Ｐゴシック" pitchFamily="34" charset="-128"/>
        <a:cs typeface="+mn-cs"/>
      </a:defRPr>
    </a:lvl1pPr>
    <a:lvl2pPr marL="457200" algn="l" defTabSz="457200" rtl="0" fontAlgn="base">
      <a:spcBef>
        <a:spcPct val="30000"/>
      </a:spcBef>
      <a:spcAft>
        <a:spcPct val="0"/>
      </a:spcAft>
      <a:defRPr sz="1200" kern="1200">
        <a:solidFill>
          <a:schemeClr val="tx1"/>
        </a:solidFill>
        <a:latin typeface="+mn-lt"/>
        <a:ea typeface="ＭＳ Ｐゴシック" pitchFamily="34" charset="-128"/>
        <a:cs typeface="+mn-cs"/>
      </a:defRPr>
    </a:lvl2pPr>
    <a:lvl3pPr marL="914400" algn="l" defTabSz="457200" rtl="0" fontAlgn="base">
      <a:spcBef>
        <a:spcPct val="30000"/>
      </a:spcBef>
      <a:spcAft>
        <a:spcPct val="0"/>
      </a:spcAft>
      <a:defRPr sz="1200" kern="1200">
        <a:solidFill>
          <a:schemeClr val="tx1"/>
        </a:solidFill>
        <a:latin typeface="+mn-lt"/>
        <a:ea typeface="ＭＳ Ｐゴシック" pitchFamily="34" charset="-128"/>
        <a:cs typeface="+mn-cs"/>
      </a:defRPr>
    </a:lvl3pPr>
    <a:lvl4pPr marL="1371600" algn="l" defTabSz="457200" rtl="0" fontAlgn="base">
      <a:spcBef>
        <a:spcPct val="30000"/>
      </a:spcBef>
      <a:spcAft>
        <a:spcPct val="0"/>
      </a:spcAft>
      <a:defRPr sz="1200" kern="1200">
        <a:solidFill>
          <a:schemeClr val="tx1"/>
        </a:solidFill>
        <a:latin typeface="+mn-lt"/>
        <a:ea typeface="ＭＳ Ｐゴシック" pitchFamily="34" charset="-128"/>
        <a:cs typeface="+mn-cs"/>
      </a:defRPr>
    </a:lvl4pPr>
    <a:lvl5pPr marL="1828800" algn="l" defTabSz="457200" rtl="0" fontAlgn="base">
      <a:spcBef>
        <a:spcPct val="30000"/>
      </a:spcBef>
      <a:spcAft>
        <a:spcPct val="0"/>
      </a:spcAft>
      <a:defRPr sz="1200" kern="1200">
        <a:solidFill>
          <a:schemeClr val="tx1"/>
        </a:solidFill>
        <a:latin typeface="+mn-lt"/>
        <a:ea typeface="ＭＳ Ｐゴシック"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German Dive-Bomber over Eastern Europe. </a:t>
            </a:r>
            <a:r>
              <a:rPr lang="en-US" altLang="en-US" dirty="0" smtClean="0"/>
              <a:t>A German </a:t>
            </a:r>
            <a:r>
              <a:rPr lang="en-US" altLang="en-US" dirty="0" err="1" smtClean="0"/>
              <a:t>Messerschmidt</a:t>
            </a:r>
            <a:r>
              <a:rPr lang="en-US" altLang="en-US" dirty="0" smtClean="0"/>
              <a:t> Bf-110 fighter plane attacks a Soviet troop convoy on the Eastern Front.</a:t>
            </a:r>
          </a:p>
        </p:txBody>
      </p:sp>
      <p:sp>
        <p:nvSpPr>
          <p:cNvPr id="61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0773E2F5-EB1D-49FE-A52B-AF683C756FDD}" type="slidenum">
              <a:rPr lang="en-US" altLang="en-US" sz="1200">
                <a:latin typeface="Calibri" pitchFamily="34" charset="0"/>
              </a:rPr>
              <a:pPr eaLnBrk="1" hangingPunct="1"/>
              <a:t>2</a:t>
            </a:fld>
            <a:endParaRPr lang="en-US" altLang="en-US" sz="1200">
              <a:latin typeface="Calibri" pitchFamily="34" charset="0"/>
            </a:endParaRPr>
          </a:p>
        </p:txBody>
      </p:sp>
    </p:spTree>
    <p:extLst>
      <p:ext uri="{BB962C8B-B14F-4D97-AF65-F5344CB8AC3E}">
        <p14:creationId xmlns:p14="http://schemas.microsoft.com/office/powerpoint/2010/main" val="5860116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Hiroshima After the Atomic Bomb. </a:t>
            </a:r>
            <a:r>
              <a:rPr lang="en-US" altLang="en-US" dirty="0" smtClean="0"/>
              <a:t>On August 6, 1945, an atomic bomb destroyed the city, killing some eighty thousand people. This fire truck, stationed at the Hiroshima Fire Department, is one of the few identifiable objects in the photo. It was located 4,000 feet from ground zero.</a:t>
            </a:r>
          </a:p>
        </p:txBody>
      </p:sp>
      <p:sp>
        <p:nvSpPr>
          <p:cNvPr id="307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901A755F-3C33-44BA-BD58-4D9EEE2FFF80}" type="slidenum">
              <a:rPr lang="en-US" altLang="en-US" sz="1200">
                <a:latin typeface="Calibri" pitchFamily="34" charset="0"/>
              </a:rPr>
              <a:pPr eaLnBrk="1" hangingPunct="1"/>
              <a:t>17</a:t>
            </a:fld>
            <a:endParaRPr lang="en-US" altLang="en-US" sz="1200">
              <a:latin typeface="Calibri" pitchFamily="34" charset="0"/>
            </a:endParaRPr>
          </a:p>
        </p:txBody>
      </p:sp>
    </p:spTree>
    <p:extLst>
      <p:ext uri="{BB962C8B-B14F-4D97-AF65-F5344CB8AC3E}">
        <p14:creationId xmlns:p14="http://schemas.microsoft.com/office/powerpoint/2010/main" val="26587146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Sale of Gold in the Last Days of the </a:t>
            </a:r>
            <a:r>
              <a:rPr lang="en-US" altLang="en-US" b="1" dirty="0" err="1" smtClean="0"/>
              <a:t>Guomindang</a:t>
            </a:r>
            <a:r>
              <a:rPr lang="en-US" altLang="en-US" b="1" dirty="0" smtClean="0"/>
              <a:t> </a:t>
            </a:r>
            <a:r>
              <a:rPr lang="en-US" altLang="en-US" dirty="0" smtClean="0"/>
              <a:t>This picture was taken by famed French photojournalist Henri Cartier-Bresson in Shanghai just before the arrival of the Communist-led People’s Liberation Army in 1949. It shows people desperate to buy gold before their </a:t>
            </a:r>
            <a:r>
              <a:rPr lang="en-US" altLang="en-US" dirty="0" err="1" smtClean="0"/>
              <a:t>Guomindang</a:t>
            </a:r>
            <a:r>
              <a:rPr lang="en-US" altLang="en-US" dirty="0" smtClean="0"/>
              <a:t> currency becomes worthless.</a:t>
            </a:r>
          </a:p>
        </p:txBody>
      </p:sp>
      <p:sp>
        <p:nvSpPr>
          <p:cNvPr id="327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69B9C682-F539-4FA6-846E-11296F55E4B4}" type="slidenum">
              <a:rPr lang="en-US" altLang="en-US" sz="1200">
                <a:latin typeface="Calibri" pitchFamily="34" charset="0"/>
              </a:rPr>
              <a:pPr eaLnBrk="1" hangingPunct="1"/>
              <a:t>18</a:t>
            </a:fld>
            <a:endParaRPr lang="en-US" altLang="en-US" sz="1200">
              <a:latin typeface="Calibri" pitchFamily="34" charset="0"/>
            </a:endParaRPr>
          </a:p>
        </p:txBody>
      </p:sp>
    </p:spTree>
    <p:extLst>
      <p:ext uri="{BB962C8B-B14F-4D97-AF65-F5344CB8AC3E}">
        <p14:creationId xmlns:p14="http://schemas.microsoft.com/office/powerpoint/2010/main" val="10829342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U.S. Army Medics and Holocaust Victims. </a:t>
            </a:r>
            <a:r>
              <a:rPr lang="en-US" altLang="en-US" dirty="0" smtClean="0"/>
              <a:t>When Allied troops entered the Nazi concentration camps, they found the bodies of thousands of victims of the Holocaust. In Dachau in southern Germany, two U.S. Army medics are overseeing a truckload of corpses to be taken to a burial site.</a:t>
            </a:r>
          </a:p>
        </p:txBody>
      </p:sp>
      <p:sp>
        <p:nvSpPr>
          <p:cNvPr id="358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338C5352-58C3-47C1-88FB-F5182C12076D}" type="slidenum">
              <a:rPr lang="en-US" altLang="en-US" sz="1200">
                <a:latin typeface="Calibri" pitchFamily="34" charset="0"/>
              </a:rPr>
              <a:pPr eaLnBrk="1" hangingPunct="1"/>
              <a:t>20</a:t>
            </a:fld>
            <a:endParaRPr lang="en-US" altLang="en-US" sz="1200">
              <a:latin typeface="Calibri" pitchFamily="34" charset="0"/>
            </a:endParaRPr>
          </a:p>
        </p:txBody>
      </p:sp>
    </p:spTree>
    <p:extLst>
      <p:ext uri="{BB962C8B-B14F-4D97-AF65-F5344CB8AC3E}">
        <p14:creationId xmlns:p14="http://schemas.microsoft.com/office/powerpoint/2010/main" val="12818077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German </a:t>
            </a:r>
            <a:r>
              <a:rPr lang="en-US" altLang="en-US" b="1" dirty="0" err="1" smtClean="0"/>
              <a:t>Magnetophon</a:t>
            </a:r>
            <a:r>
              <a:rPr lang="en-US" altLang="en-US" b="1" dirty="0" smtClean="0"/>
              <a:t>. </a:t>
            </a:r>
            <a:r>
              <a:rPr lang="en-US" altLang="en-US" dirty="0" smtClean="0"/>
              <a:t>Wartime technical advances often played an important role in civilian life once the fighting ended.</a:t>
            </a:r>
          </a:p>
        </p:txBody>
      </p:sp>
      <p:sp>
        <p:nvSpPr>
          <p:cNvPr id="389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1185ADC7-43D9-4875-B216-CD04007AAA32}" type="slidenum">
              <a:rPr lang="en-US" altLang="en-US" sz="1200">
                <a:latin typeface="Calibri" pitchFamily="34" charset="0"/>
              </a:rPr>
              <a:pPr eaLnBrk="1" hangingPunct="1"/>
              <a:t>22</a:t>
            </a:fld>
            <a:endParaRPr lang="en-US" altLang="en-US" sz="1200">
              <a:latin typeface="Calibri" pitchFamily="34" charset="0"/>
            </a:endParaRPr>
          </a:p>
        </p:txBody>
      </p:sp>
    </p:spTree>
    <p:extLst>
      <p:ext uri="{BB962C8B-B14F-4D97-AF65-F5344CB8AC3E}">
        <p14:creationId xmlns:p14="http://schemas.microsoft.com/office/powerpoint/2010/main" val="12627458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The Collectivization of Soviet Agriculture. </a:t>
            </a:r>
            <a:r>
              <a:rPr lang="en-US" altLang="en-US" dirty="0" smtClean="0"/>
              <a:t>One of the goals of collectivization was to introduce modern farm machinery. This poster highlights Josef Stalin’s personal connection with</a:t>
            </a:r>
            <a:r>
              <a:rPr lang="en-US" altLang="en-US" baseline="0" dirty="0" smtClean="0"/>
              <a:t> </a:t>
            </a:r>
            <a:r>
              <a:rPr lang="en-US" altLang="en-US" dirty="0" smtClean="0"/>
              <a:t>mechanization. The tractors and operators were assigned to tractor stations, which then supplied them to individual collective farms.</a:t>
            </a:r>
          </a:p>
        </p:txBody>
      </p:sp>
      <p:sp>
        <p:nvSpPr>
          <p:cNvPr id="92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32DFF02C-30E3-48B8-9508-73374F8DA017}" type="slidenum">
              <a:rPr lang="en-US" altLang="en-US" sz="1200">
                <a:latin typeface="Calibri" pitchFamily="34" charset="0"/>
              </a:rPr>
              <a:pPr eaLnBrk="1" hangingPunct="1"/>
              <a:t>4</a:t>
            </a:fld>
            <a:endParaRPr lang="en-US" altLang="en-US" sz="1200">
              <a:latin typeface="Calibri" pitchFamily="34" charset="0"/>
            </a:endParaRPr>
          </a:p>
        </p:txBody>
      </p:sp>
    </p:spTree>
    <p:extLst>
      <p:ext uri="{BB962C8B-B14F-4D97-AF65-F5344CB8AC3E}">
        <p14:creationId xmlns:p14="http://schemas.microsoft.com/office/powerpoint/2010/main" val="9407248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Description of the table</a:t>
            </a:r>
            <a:r>
              <a:rPr lang="en-US" altLang="en-US" baseline="0" dirty="0" smtClean="0"/>
              <a:t>: A chronology of the U.S., Europe, and North America and Asia and the Pacific from 1920 to 1945.</a:t>
            </a:r>
            <a:endParaRPr lang="en-US" altLang="en-US" dirty="0" smtClean="0"/>
          </a:p>
        </p:txBody>
      </p:sp>
      <p:sp>
        <p:nvSpPr>
          <p:cNvPr id="112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42CD89A1-CFB1-4610-884E-23024E1F0A3D}" type="slidenum">
              <a:rPr lang="en-US" altLang="en-US" sz="1200">
                <a:latin typeface="Calibri" pitchFamily="34" charset="0"/>
              </a:rPr>
              <a:pPr eaLnBrk="1" hangingPunct="1"/>
              <a:t>5</a:t>
            </a:fld>
            <a:endParaRPr lang="en-US" altLang="en-US" sz="1200">
              <a:latin typeface="Calibri" pitchFamily="34" charset="0"/>
            </a:endParaRPr>
          </a:p>
        </p:txBody>
      </p:sp>
    </p:spTree>
    <p:extLst>
      <p:ext uri="{BB962C8B-B14F-4D97-AF65-F5344CB8AC3E}">
        <p14:creationId xmlns:p14="http://schemas.microsoft.com/office/powerpoint/2010/main" val="39754771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Two Views of the American Way. </a:t>
            </a:r>
            <a:r>
              <a:rPr lang="en-US" altLang="en-US" dirty="0" smtClean="0"/>
              <a:t>In this classic photograph, </a:t>
            </a:r>
            <a:r>
              <a:rPr lang="en-US" altLang="en-US" i="1" dirty="0" smtClean="0"/>
              <a:t>Life </a:t>
            </a:r>
            <a:r>
              <a:rPr lang="en-US" altLang="en-US" dirty="0" smtClean="0"/>
              <a:t>magazine photographer Margaret Bourke-White captured the contrast between advertisers’ view of the ideal American family and the reality of bread lines for the poor.</a:t>
            </a:r>
          </a:p>
        </p:txBody>
      </p:sp>
      <p:sp>
        <p:nvSpPr>
          <p:cNvPr id="143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9AAAAE82-CF80-42D2-9AA6-F1E19C723B69}" type="slidenum">
              <a:rPr lang="en-US" altLang="en-US" sz="1200">
                <a:latin typeface="Calibri" pitchFamily="34" charset="0"/>
              </a:rPr>
              <a:pPr eaLnBrk="1" hangingPunct="1"/>
              <a:t>7</a:t>
            </a:fld>
            <a:endParaRPr lang="en-US" altLang="en-US" sz="1200">
              <a:latin typeface="Calibri" pitchFamily="34" charset="0"/>
            </a:endParaRPr>
          </a:p>
        </p:txBody>
      </p:sp>
    </p:spTree>
    <p:extLst>
      <p:ext uri="{BB962C8B-B14F-4D97-AF65-F5344CB8AC3E}">
        <p14:creationId xmlns:p14="http://schemas.microsoft.com/office/powerpoint/2010/main" val="19042909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A Nazi Rally. </a:t>
            </a:r>
            <a:r>
              <a:rPr lang="en-US" altLang="en-US" dirty="0" smtClean="0"/>
              <a:t>Hitler organized mass rallies at Nuremberg to whip up popular support for his regime and to indoctrinate young Germans with a martial spirit. Thousands of men in uniform marched in torch-lit parades before Hitler and his top officials.</a:t>
            </a:r>
          </a:p>
        </p:txBody>
      </p:sp>
      <p:sp>
        <p:nvSpPr>
          <p:cNvPr id="174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B50B3150-6089-4554-A491-407FCA259798}" type="slidenum">
              <a:rPr lang="en-US" altLang="en-US" sz="1200">
                <a:latin typeface="Calibri" pitchFamily="34" charset="0"/>
              </a:rPr>
              <a:pPr eaLnBrk="1" hangingPunct="1"/>
              <a:t>9</a:t>
            </a:fld>
            <a:endParaRPr lang="en-US" altLang="en-US" sz="1200">
              <a:latin typeface="Calibri" pitchFamily="34" charset="0"/>
            </a:endParaRPr>
          </a:p>
        </p:txBody>
      </p:sp>
    </p:spTree>
    <p:extLst>
      <p:ext uri="{BB962C8B-B14F-4D97-AF65-F5344CB8AC3E}">
        <p14:creationId xmlns:p14="http://schemas.microsoft.com/office/powerpoint/2010/main" val="17559738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29.1: </a:t>
            </a:r>
            <a:r>
              <a:rPr lang="en-US" altLang="en-US" b="1" dirty="0" smtClean="0"/>
              <a:t>Chinese Communist Movement and the Sino-Japanese War, to 1938. </a:t>
            </a:r>
            <a:r>
              <a:rPr lang="en-US" altLang="en-US" dirty="0" smtClean="0"/>
              <a:t>During the 1930s, China was the scene of a three-way war. The Nationalist government attacked and pursued the Communists, who escaped into the mountains of Shaanxi. Meanwhile, Japanese forces, having seized Manchuria in 1931, attacked China in 1937 and quickly conquered its eastern provinces. © Cengage Learning</a:t>
            </a:r>
          </a:p>
        </p:txBody>
      </p:sp>
      <p:sp>
        <p:nvSpPr>
          <p:cNvPr id="194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5A490F5C-B066-4A91-B3FA-9464F9F8E0FC}" type="slidenum">
              <a:rPr lang="en-US" altLang="en-US" sz="1200">
                <a:latin typeface="Calibri" pitchFamily="34" charset="0"/>
              </a:rPr>
              <a:pPr eaLnBrk="1" hangingPunct="1"/>
              <a:t>10</a:t>
            </a:fld>
            <a:endParaRPr lang="en-US" altLang="en-US" sz="1200">
              <a:latin typeface="Calibri" pitchFamily="34" charset="0"/>
            </a:endParaRPr>
          </a:p>
        </p:txBody>
      </p:sp>
    </p:spTree>
    <p:extLst>
      <p:ext uri="{BB962C8B-B14F-4D97-AF65-F5344CB8AC3E}">
        <p14:creationId xmlns:p14="http://schemas.microsoft.com/office/powerpoint/2010/main" val="28163392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Soviet Tanks at Stalingrad. </a:t>
            </a:r>
            <a:r>
              <a:rPr lang="en-US" altLang="en-US" dirty="0" smtClean="0"/>
              <a:t>In the winter of 1942–1943, the Red Army encircled a German army at Stalingrad, a strategic city in southern Russia that marked the furthest eastward advance of the Wehrmacht. The Soviets deployed their new T-34s, the best tanks in the world at the time. Unlike the Germans, Soviet soldiers were equipped with warm winter uniforms with a white outer layer for camouflage in the snow.</a:t>
            </a:r>
          </a:p>
        </p:txBody>
      </p:sp>
      <p:sp>
        <p:nvSpPr>
          <p:cNvPr id="235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6CE8DDB3-0DEB-46B4-8837-83E858CEA486}" type="slidenum">
              <a:rPr lang="en-US" altLang="en-US" sz="1200">
                <a:latin typeface="Calibri" pitchFamily="34" charset="0"/>
              </a:rPr>
              <a:pPr eaLnBrk="1" hangingPunct="1"/>
              <a:t>13</a:t>
            </a:fld>
            <a:endParaRPr lang="en-US" altLang="en-US" sz="1200">
              <a:latin typeface="Calibri" pitchFamily="34" charset="0"/>
            </a:endParaRPr>
          </a:p>
        </p:txBody>
      </p:sp>
    </p:spTree>
    <p:extLst>
      <p:ext uri="{BB962C8B-B14F-4D97-AF65-F5344CB8AC3E}">
        <p14:creationId xmlns:p14="http://schemas.microsoft.com/office/powerpoint/2010/main" val="26171362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29.2: </a:t>
            </a:r>
            <a:r>
              <a:rPr lang="en-US" altLang="en-US" b="1" dirty="0" smtClean="0"/>
              <a:t>World War II in Europe and North Africa. </a:t>
            </a:r>
            <a:r>
              <a:rPr lang="en-US" altLang="en-US" dirty="0" smtClean="0"/>
              <a:t>In a series of quick and decisive campaigns from September 1939 to December 1941, German forces overran much of Europe and North Africa. There followed three years of bitter fighting as the Allies slowly pushed the Germans back. © Cengage Learning</a:t>
            </a:r>
          </a:p>
        </p:txBody>
      </p:sp>
      <p:sp>
        <p:nvSpPr>
          <p:cNvPr id="2560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9A522188-0E2B-42D9-9D49-DEF3A55303B9}" type="slidenum">
              <a:rPr lang="en-US" altLang="en-US" sz="1200">
                <a:latin typeface="Calibri" pitchFamily="34" charset="0"/>
              </a:rPr>
              <a:pPr eaLnBrk="1" hangingPunct="1"/>
              <a:t>14</a:t>
            </a:fld>
            <a:endParaRPr lang="en-US" altLang="en-US" sz="1200">
              <a:latin typeface="Calibri" pitchFamily="34" charset="0"/>
            </a:endParaRPr>
          </a:p>
        </p:txBody>
      </p:sp>
    </p:spTree>
    <p:extLst>
      <p:ext uri="{BB962C8B-B14F-4D97-AF65-F5344CB8AC3E}">
        <p14:creationId xmlns:p14="http://schemas.microsoft.com/office/powerpoint/2010/main" val="26778460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29.3: </a:t>
            </a:r>
            <a:r>
              <a:rPr lang="en-US" altLang="en-US" b="1" dirty="0" smtClean="0"/>
              <a:t>World War II in Asia and the Pacific. </a:t>
            </a:r>
            <a:r>
              <a:rPr lang="en-US" altLang="en-US" dirty="0" smtClean="0"/>
              <a:t>Having conquered much of China between 1937 and 1941, Japanese forces launched a sudden attack on Southeast Asia and the Pacific in late 1941 and early 1942. American forces slowly reconquered the Pacific islands and the Philippines. In August 1945, the atomic bombing of Hiroshima and Nagasaki forced Japan’s surrender. © Cengage Learning</a:t>
            </a:r>
          </a:p>
        </p:txBody>
      </p:sp>
      <p:sp>
        <p:nvSpPr>
          <p:cNvPr id="286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0FD70D08-C2DF-48F8-BD7A-3EE413BEFE88}" type="slidenum">
              <a:rPr lang="en-US" altLang="en-US" sz="1200">
                <a:latin typeface="Calibri" pitchFamily="34" charset="0"/>
              </a:rPr>
              <a:pPr eaLnBrk="1" hangingPunct="1"/>
              <a:t>16</a:t>
            </a:fld>
            <a:endParaRPr lang="en-US" altLang="en-US" sz="1200">
              <a:latin typeface="Calibri" pitchFamily="34" charset="0"/>
            </a:endParaRPr>
          </a:p>
        </p:txBody>
      </p:sp>
    </p:spTree>
    <p:extLst>
      <p:ext uri="{BB962C8B-B14F-4D97-AF65-F5344CB8AC3E}">
        <p14:creationId xmlns:p14="http://schemas.microsoft.com/office/powerpoint/2010/main" val="14735837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0387" y="-4392612"/>
            <a:ext cx="403225"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8325" y="2098675"/>
            <a:ext cx="387350"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5" name="Picture 7" descr="cengage.jp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001000" y="6069013"/>
            <a:ext cx="11350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8" name="Rectangle 2"/>
          <p:cNvSpPr>
            <a:spLocks noGrp="1" noChangeArrowheads="1"/>
          </p:cNvSpPr>
          <p:nvPr>
            <p:ph type="ctrTitle"/>
          </p:nvPr>
        </p:nvSpPr>
        <p:spPr>
          <a:xfrm>
            <a:off x="5243513" y="1117600"/>
            <a:ext cx="3657600" cy="4632325"/>
          </a:xfrm>
        </p:spPr>
        <p:txBody>
          <a:bodyPr/>
          <a:lstStyle>
            <a:lvl1pPr>
              <a:defRPr/>
            </a:lvl1pPr>
          </a:lstStyle>
          <a:p>
            <a:r>
              <a:rPr lang="en-US"/>
              <a:t>Chapter Name</a:t>
            </a:r>
          </a:p>
        </p:txBody>
      </p:sp>
      <p:pic>
        <p:nvPicPr>
          <p:cNvPr id="7" name="Picture 6"/>
          <p:cNvPicPr>
            <a:picLocks noChangeAspect="1"/>
          </p:cNvPicPr>
          <p:nvPr userDrawn="1"/>
        </p:nvPicPr>
        <p:blipFill>
          <a:blip r:embed="rId4"/>
          <a:stretch>
            <a:fillRect/>
          </a:stretch>
        </p:blipFill>
        <p:spPr>
          <a:xfrm>
            <a:off x="381000" y="848048"/>
            <a:ext cx="3942857" cy="5161905"/>
          </a:xfrm>
          <a:prstGeom prst="rect">
            <a:avLst/>
          </a:prstGeom>
        </p:spPr>
      </p:pic>
    </p:spTree>
    <p:extLst>
      <p:ext uri="{BB962C8B-B14F-4D97-AF65-F5344CB8AC3E}">
        <p14:creationId xmlns:p14="http://schemas.microsoft.com/office/powerpoint/2010/main" val="677290715"/>
      </p:ext>
    </p:extLst>
  </p:cSld>
  <p:clrMapOvr>
    <a:masterClrMapping/>
  </p:clrMapOvr>
  <p:transition spd="med">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17391187"/>
      </p:ext>
    </p:extLst>
  </p:cSld>
  <p:clrMapOvr>
    <a:masterClrMapping/>
  </p:clrMapOvr>
  <p:transition spd="med">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Vertical Title 1"/>
          <p:cNvSpPr>
            <a:spLocks noGrp="1"/>
          </p:cNvSpPr>
          <p:nvPr>
            <p:ph type="title" orient="vert"/>
          </p:nvPr>
        </p:nvSpPr>
        <p:spPr>
          <a:xfrm>
            <a:off x="6515100" y="304800"/>
            <a:ext cx="194310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304800"/>
            <a:ext cx="567690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33853208"/>
      </p:ext>
    </p:extLst>
  </p:cSld>
  <p:clrMapOvr>
    <a:masterClrMapping/>
  </p:clrMapOvr>
  <p:transition spd="med">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34655312"/>
      </p:ext>
    </p:extLst>
  </p:cSld>
  <p:clrMapOvr>
    <a:masterClrMapping/>
  </p:clrMapOvr>
  <p:transition spd="med">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094305897"/>
      </p:ext>
    </p:extLst>
  </p:cSld>
  <p:clrMapOvr>
    <a:masterClrMapping/>
  </p:clrMapOvr>
  <p:transition spd="med">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29844204"/>
      </p:ext>
    </p:extLst>
  </p:cSld>
  <p:clrMapOvr>
    <a:masterClrMapping/>
  </p:clrMapOvr>
  <p:transition spd="med">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22192716"/>
      </p:ext>
    </p:extLst>
  </p:cSld>
  <p:clrMapOvr>
    <a:masterClrMapping/>
  </p:clrMapOvr>
  <p:transition spd="med">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pic>
        <p:nvPicPr>
          <p:cNvPr id="3"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57690607"/>
      </p:ext>
    </p:extLst>
  </p:cSld>
  <p:clrMapOvr>
    <a:masterClrMapping/>
  </p:clrMapOvr>
  <p:transition spd="med">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1403496593"/>
      </p:ext>
    </p:extLst>
  </p:cSld>
  <p:clrMapOvr>
    <a:masterClrMapping/>
  </p:clrMapOvr>
  <p:transition spd="med">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46984937"/>
      </p:ext>
    </p:extLst>
  </p:cSld>
  <p:clrMapOvr>
    <a:masterClrMapping/>
  </p:clrMapOvr>
  <p:transition spd="med">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42161606"/>
      </p:ext>
    </p:extLst>
  </p:cSld>
  <p:clrMapOvr>
    <a:masterClrMapping/>
  </p:clrMapOvr>
  <p:transition spd="med">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8197" name="Text Box 5"/>
          <p:cNvSpPr txBox="1">
            <a:spLocks noChangeArrowheads="1"/>
          </p:cNvSpPr>
          <p:nvPr/>
        </p:nvSpPr>
        <p:spPr bwMode="auto">
          <a:xfrm>
            <a:off x="8305800" y="6477000"/>
            <a:ext cx="762000" cy="274638"/>
          </a:xfrm>
          <a:prstGeom prst="rect">
            <a:avLst/>
          </a:prstGeom>
          <a:noFill/>
          <a:ln w="9525">
            <a:noFill/>
            <a:miter lim="800000"/>
            <a:headEnd/>
            <a:tailEnd/>
          </a:ln>
          <a:effec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spcBef>
                <a:spcPct val="20000"/>
              </a:spcBef>
              <a:buSzPct val="75000"/>
              <a:buFont typeface="Wingdings" pitchFamily="2" charset="2"/>
              <a:buNone/>
            </a:pPr>
            <a:r>
              <a:rPr lang="en-US" altLang="en-US" sz="1200">
                <a:cs typeface="Arial" pitchFamily="34" charset="0"/>
              </a:rPr>
              <a:t>1 | </a:t>
            </a:r>
            <a:fld id="{232BE8B9-FEB3-45B0-85EC-594271D47264}" type="slidenum">
              <a:rPr lang="en-US" altLang="en-US" sz="1200">
                <a:cs typeface="Arial" pitchFamily="34" charset="0"/>
              </a:rPr>
              <a:pPr eaLnBrk="1" hangingPunct="1">
                <a:spcBef>
                  <a:spcPct val="20000"/>
                </a:spcBef>
                <a:buSzPct val="75000"/>
                <a:buFont typeface="Wingdings" pitchFamily="2" charset="2"/>
                <a:buNone/>
              </a:pPr>
              <a:t>‹#›</a:t>
            </a:fld>
            <a:endParaRPr lang="en-US" altLang="en-US" sz="1200">
              <a:cs typeface="Arial" pitchFamily="34" charset="0"/>
            </a:endParaRPr>
          </a:p>
        </p:txBody>
      </p:sp>
      <p:sp>
        <p:nvSpPr>
          <p:cNvPr id="1027" name="Rectangle 6"/>
          <p:cNvSpPr>
            <a:spLocks noGrp="1" noChangeArrowheads="1"/>
          </p:cNvSpPr>
          <p:nvPr>
            <p:ph type="title"/>
          </p:nvPr>
        </p:nvSpPr>
        <p:spPr bwMode="auto">
          <a:xfrm>
            <a:off x="685800" y="3048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7"/>
          <p:cNvSpPr>
            <a:spLocks noGrp="1" noChangeArrowheads="1"/>
          </p:cNvSpPr>
          <p:nvPr>
            <p:ph type="body" idx="1"/>
          </p:nvPr>
        </p:nvSpPr>
        <p:spPr bwMode="auto">
          <a:xfrm>
            <a:off x="685800" y="1752600"/>
            <a:ext cx="77724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pic>
        <p:nvPicPr>
          <p:cNvPr id="5" name="Picture 3"/>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Lst>
  <p:transition spd="med">
    <p:wipe dir="r"/>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Arial"/>
          <a:ea typeface="ＭＳ Ｐゴシック" charset="0"/>
          <a:cs typeface="Arial"/>
        </a:defRPr>
      </a:lvl1pPr>
      <a:lvl2pPr algn="ctr" rtl="0" eaLnBrk="0" fontAlgn="base" hangingPunct="0">
        <a:spcBef>
          <a:spcPct val="0"/>
        </a:spcBef>
        <a:spcAft>
          <a:spcPct val="0"/>
        </a:spcAft>
        <a:defRPr sz="4400">
          <a:solidFill>
            <a:schemeClr val="tx2"/>
          </a:solidFill>
          <a:latin typeface="Arial" charset="0"/>
          <a:ea typeface="ＭＳ Ｐゴシック" charset="0"/>
          <a:cs typeface="Arial"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Arial"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Arial"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Arial"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defRPr sz="3200">
          <a:solidFill>
            <a:schemeClr val="tx1"/>
          </a:solidFill>
          <a:latin typeface="Arial"/>
          <a:ea typeface="ＭＳ Ｐゴシック" charset="0"/>
          <a:cs typeface="Arial"/>
        </a:defRPr>
      </a:lvl1pPr>
      <a:lvl2pPr marL="742950" indent="-285750" algn="l" rtl="0" eaLnBrk="0" fontAlgn="base" hangingPunct="0">
        <a:spcBef>
          <a:spcPct val="20000"/>
        </a:spcBef>
        <a:spcAft>
          <a:spcPct val="0"/>
        </a:spcAft>
        <a:buChar char="–"/>
        <a:defRPr sz="3200">
          <a:solidFill>
            <a:schemeClr val="tx1"/>
          </a:solidFill>
          <a:latin typeface="Arial"/>
          <a:ea typeface="Arial"/>
          <a:cs typeface="Arial" charset="0"/>
        </a:defRPr>
      </a:lvl2pPr>
      <a:lvl3pPr marL="1143000" indent="-228600" algn="l" rtl="0" eaLnBrk="0" fontAlgn="base" hangingPunct="0">
        <a:spcBef>
          <a:spcPct val="20000"/>
        </a:spcBef>
        <a:spcAft>
          <a:spcPct val="0"/>
        </a:spcAft>
        <a:buChar char="•"/>
        <a:defRPr sz="2800">
          <a:solidFill>
            <a:schemeClr val="tx1"/>
          </a:solidFill>
          <a:latin typeface="Arial"/>
          <a:ea typeface="Arial"/>
          <a:cs typeface="Arial" charset="0"/>
        </a:defRPr>
      </a:lvl3pPr>
      <a:lvl4pPr marL="1600200" indent="-228600" algn="l" rtl="0" eaLnBrk="0" fontAlgn="base" hangingPunct="0">
        <a:spcBef>
          <a:spcPct val="20000"/>
        </a:spcBef>
        <a:spcAft>
          <a:spcPct val="0"/>
        </a:spcAft>
        <a:buChar char="–"/>
        <a:defRPr sz="2400">
          <a:solidFill>
            <a:schemeClr val="tx1"/>
          </a:solidFill>
          <a:latin typeface="Arial"/>
          <a:ea typeface="Arial"/>
          <a:cs typeface="Arial" charset="0"/>
        </a:defRPr>
      </a:lvl4pPr>
      <a:lvl5pPr marL="2057400" indent="-228600" algn="l" rtl="0" eaLnBrk="0" fontAlgn="base" hangingPunct="0">
        <a:spcBef>
          <a:spcPct val="20000"/>
        </a:spcBef>
        <a:spcAft>
          <a:spcPct val="0"/>
        </a:spcAft>
        <a:buChar char="»"/>
        <a:defRPr sz="2000">
          <a:solidFill>
            <a:schemeClr val="tx1"/>
          </a:solidFill>
          <a:latin typeface="Arial"/>
          <a:ea typeface="Arial"/>
          <a:cs typeface="Arial"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24400" y="2648932"/>
            <a:ext cx="4343400" cy="1569660"/>
          </a:xfrm>
        </p:spPr>
        <p:txBody>
          <a:bodyPr/>
          <a:lstStyle/>
          <a:p>
            <a:pPr eaLnBrk="1" hangingPunct="1">
              <a:spcBef>
                <a:spcPct val="20000"/>
              </a:spcBef>
            </a:pPr>
            <a:r>
              <a:rPr lang="en-US" altLang="en-US" sz="3200" dirty="0" smtClean="0">
                <a:latin typeface="Arial" pitchFamily="34" charset="0"/>
              </a:rPr>
              <a:t>Chapter </a:t>
            </a:r>
            <a:r>
              <a:rPr lang="en-US" altLang="en-US" sz="3200" dirty="0" smtClean="0">
                <a:latin typeface="Arial" pitchFamily="34" charset="0"/>
              </a:rPr>
              <a:t>29</a:t>
            </a:r>
            <a:r>
              <a:rPr lang="en-US" altLang="en-US" sz="3200" dirty="0" smtClean="0">
                <a:latin typeface="Arial" pitchFamily="34" charset="0"/>
              </a:rPr>
              <a:t/>
            </a:r>
            <a:br>
              <a:rPr lang="en-US" altLang="en-US" sz="3200" dirty="0" smtClean="0">
                <a:latin typeface="Arial" pitchFamily="34" charset="0"/>
              </a:rPr>
            </a:br>
            <a:r>
              <a:rPr lang="en-US" altLang="en-US" sz="3200" dirty="0" smtClean="0">
                <a:solidFill>
                  <a:srgbClr val="333399"/>
                </a:solidFill>
                <a:effectLst>
                  <a:outerShdw blurRad="38100" dist="38100" dir="2700000" algn="tl">
                    <a:srgbClr val="C0C0C0"/>
                  </a:outerShdw>
                </a:effectLst>
                <a:latin typeface="Arial" pitchFamily="34" charset="0"/>
              </a:rPr>
              <a:t>The Collapse of the Old Order, 1929-1949</a:t>
            </a:r>
          </a:p>
        </p:txBody>
      </p:sp>
    </p:spTree>
    <p:extLst>
      <p:ext uri="{BB962C8B-B14F-4D97-AF65-F5344CB8AC3E}">
        <p14:creationId xmlns:p14="http://schemas.microsoft.com/office/powerpoint/2010/main" val="1480882289"/>
      </p:ext>
    </p:extLst>
  </p:cSld>
  <p:clrMapOvr>
    <a:masterClrMapping/>
  </p:clrMapOvr>
  <p:transition spd="med">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422400" y="24063"/>
            <a:ext cx="6781800" cy="892552"/>
          </a:xfrm>
        </p:spPr>
        <p:txBody>
          <a:bodyPr/>
          <a:lstStyle/>
          <a:p>
            <a:r>
              <a:rPr lang="en-US" altLang="en-US" sz="2600" dirty="0" smtClean="0"/>
              <a:t>Chinese Communist Movement and the Sino-Japanese War, to 1938</a:t>
            </a:r>
            <a:endParaRPr lang="en-US" sz="2600" dirty="0"/>
          </a:p>
        </p:txBody>
      </p:sp>
      <p:pic>
        <p:nvPicPr>
          <p:cNvPr id="18433" name="Picture 1" descr="Map 30.1: Chinese Communist Movement and the Sino-Japanese War, to 1938. During the 1930s, China was the scene of a three-way war. The Nationalist government attacked and pursued the Communists, who escaped into the mountains of Shaanxi. Meanwhile, Japanese forces, having seized Manchuria in 1931, attacked China in 1937 and quickly conquered its eastern provinces."/>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33600" y="838200"/>
            <a:ext cx="5359400"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772400" y="6604000"/>
            <a:ext cx="1371600" cy="276999"/>
          </a:xfrm>
        </p:spPr>
        <p:txBody>
          <a:bodyPr/>
          <a:lstStyle/>
          <a:p>
            <a:pPr eaLnBrk="1" hangingPunct="1"/>
            <a:r>
              <a:rPr lang="en-US" altLang="en-US" sz="1200" b="1" dirty="0" smtClean="0"/>
              <a:t> Map 29.1 p818</a:t>
            </a:r>
            <a:endParaRPr lang="en-US" altLang="en-US" sz="1200" b="1" dirty="0"/>
          </a:p>
        </p:txBody>
      </p:sp>
    </p:spTree>
    <p:extLst>
      <p:ext uri="{BB962C8B-B14F-4D97-AF65-F5344CB8AC3E}">
        <p14:creationId xmlns:p14="http://schemas.microsoft.com/office/powerpoint/2010/main" val="3639076735"/>
      </p:ext>
    </p:extLst>
  </p:cSld>
  <p:clrMapOvr>
    <a:masterClrMapping/>
  </p:clrMapOvr>
  <p:transition spd="med">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ChangeArrowheads="1"/>
          </p:cNvSpPr>
          <p:nvPr>
            <p:ph type="title"/>
          </p:nvPr>
        </p:nvSpPr>
        <p:spPr>
          <a:noFill/>
        </p:spPr>
        <p:txBody>
          <a:bodyPr/>
          <a:lstStyle/>
          <a:p>
            <a:pPr eaLnBrk="1" hangingPunct="1"/>
            <a:r>
              <a:rPr lang="en-US" altLang="en-US" smtClean="0">
                <a:solidFill>
                  <a:schemeClr val="tx1"/>
                </a:solidFill>
                <a:latin typeface="Arial" pitchFamily="34" charset="0"/>
              </a:rPr>
              <a:t>East Asia, 1931–1945</a:t>
            </a:r>
          </a:p>
        </p:txBody>
      </p:sp>
      <p:sp>
        <p:nvSpPr>
          <p:cNvPr id="20482" name="Rectangle 3"/>
          <p:cNvSpPr>
            <a:spLocks noGrp="1" noChangeArrowheads="1"/>
          </p:cNvSpPr>
          <p:nvPr>
            <p:ph type="body" idx="1"/>
          </p:nvPr>
        </p:nvSpPr>
        <p:spPr>
          <a:xfrm>
            <a:off x="685800" y="1752600"/>
            <a:ext cx="8382000" cy="4721292"/>
          </a:xfrm>
          <a:noFill/>
        </p:spPr>
        <p:txBody>
          <a:bodyPr/>
          <a:lstStyle/>
          <a:p>
            <a:pPr eaLnBrk="1" hangingPunct="1">
              <a:buFontTx/>
              <a:buChar char="•"/>
            </a:pPr>
            <a:r>
              <a:rPr lang="en-US" altLang="en-US" dirty="0" smtClean="0">
                <a:latin typeface="Arial" pitchFamily="34" charset="0"/>
              </a:rPr>
              <a:t>The Manchurian Incident of 1931</a:t>
            </a:r>
          </a:p>
          <a:p>
            <a:pPr marL="1085850" lvl="1" indent="-342900" eaLnBrk="1" hangingPunct="1">
              <a:buFontTx/>
              <a:buChar char="•"/>
            </a:pPr>
            <a:r>
              <a:rPr lang="en-US" altLang="en-US" dirty="0" err="1" smtClean="0">
                <a:latin typeface="Arial" pitchFamily="34" charset="0"/>
              </a:rPr>
              <a:t>Ultranationalism</a:t>
            </a:r>
            <a:r>
              <a:rPr lang="en-US" altLang="en-US" dirty="0" smtClean="0">
                <a:latin typeface="Arial" pitchFamily="34" charset="0"/>
              </a:rPr>
              <a:t> in Japanese army</a:t>
            </a:r>
          </a:p>
          <a:p>
            <a:pPr eaLnBrk="1" hangingPunct="1">
              <a:buFontTx/>
              <a:buChar char="•"/>
            </a:pPr>
            <a:r>
              <a:rPr lang="en-US" altLang="en-US" dirty="0" smtClean="0">
                <a:latin typeface="Arial" pitchFamily="34" charset="0"/>
              </a:rPr>
              <a:t>The Long March</a:t>
            </a:r>
          </a:p>
          <a:p>
            <a:pPr marL="1085850" lvl="1" indent="-342900" eaLnBrk="1" hangingPunct="1">
              <a:buFontTx/>
              <a:buChar char="•"/>
            </a:pPr>
            <a:r>
              <a:rPr lang="en-US" altLang="en-US" dirty="0" smtClean="0">
                <a:latin typeface="Arial" pitchFamily="34" charset="0"/>
              </a:rPr>
              <a:t>Mao and the Chinese peasantry</a:t>
            </a:r>
          </a:p>
          <a:p>
            <a:pPr marL="1085850" lvl="1" indent="-342900" eaLnBrk="1" hangingPunct="1">
              <a:buFontTx/>
              <a:buChar char="•"/>
            </a:pPr>
            <a:r>
              <a:rPr lang="en-US" altLang="en-US" dirty="0" smtClean="0">
                <a:latin typeface="Arial" pitchFamily="34" charset="0"/>
              </a:rPr>
              <a:t>1935 retreat of Chinese Communists</a:t>
            </a:r>
          </a:p>
          <a:p>
            <a:pPr eaLnBrk="1" hangingPunct="1">
              <a:buFontTx/>
              <a:buChar char="•"/>
            </a:pPr>
            <a:r>
              <a:rPr lang="en-US" altLang="en-US" dirty="0" smtClean="0">
                <a:latin typeface="Arial" pitchFamily="34" charset="0"/>
              </a:rPr>
              <a:t>The Sino-Japanese War, 1937–1945</a:t>
            </a:r>
          </a:p>
          <a:p>
            <a:pPr marL="1085850" lvl="1" indent="-342900" eaLnBrk="1" hangingPunct="1">
              <a:buFontTx/>
              <a:buChar char="•"/>
            </a:pPr>
            <a:r>
              <a:rPr lang="en-US" altLang="en-US" dirty="0" smtClean="0">
                <a:latin typeface="Arial" pitchFamily="34" charset="0"/>
              </a:rPr>
              <a:t>Japanese atrocities: Nanjing</a:t>
            </a:r>
          </a:p>
          <a:p>
            <a:pPr marL="1085850" lvl="1" indent="-342900" eaLnBrk="1" hangingPunct="1">
              <a:buFontTx/>
              <a:buChar char="•"/>
            </a:pPr>
            <a:r>
              <a:rPr lang="en-US" altLang="en-US" dirty="0" smtClean="0">
                <a:latin typeface="Arial" pitchFamily="34" charset="0"/>
              </a:rPr>
              <a:t>Mao and the Communist resistance</a:t>
            </a:r>
          </a:p>
        </p:txBody>
      </p:sp>
    </p:spTree>
    <p:extLst>
      <p:ext uri="{BB962C8B-B14F-4D97-AF65-F5344CB8AC3E}">
        <p14:creationId xmlns:p14="http://schemas.microsoft.com/office/powerpoint/2010/main" val="247725210"/>
      </p:ext>
    </p:extLst>
  </p:cSld>
  <p:clrMapOvr>
    <a:masterClrMapping/>
  </p:clrMapOvr>
  <p:transition spd="med">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a:noFill/>
        </p:spPr>
        <p:txBody>
          <a:bodyPr/>
          <a:lstStyle/>
          <a:p>
            <a:pPr eaLnBrk="1" hangingPunct="1"/>
            <a:r>
              <a:rPr lang="en-US" altLang="en-US" dirty="0" smtClean="0">
                <a:solidFill>
                  <a:schemeClr val="tx1"/>
                </a:solidFill>
                <a:latin typeface="Arial" pitchFamily="34" charset="0"/>
              </a:rPr>
              <a:t>The Second World War</a:t>
            </a:r>
          </a:p>
        </p:txBody>
      </p:sp>
      <p:sp>
        <p:nvSpPr>
          <p:cNvPr id="21506" name="Rectangle 3"/>
          <p:cNvSpPr>
            <a:spLocks noGrp="1" noChangeArrowheads="1"/>
          </p:cNvSpPr>
          <p:nvPr>
            <p:ph type="body" idx="1"/>
          </p:nvPr>
        </p:nvSpPr>
        <p:spPr>
          <a:xfrm>
            <a:off x="685800" y="1752601"/>
            <a:ext cx="8382000" cy="4800600"/>
          </a:xfrm>
          <a:noFill/>
        </p:spPr>
        <p:txBody>
          <a:bodyPr/>
          <a:lstStyle/>
          <a:p>
            <a:pPr eaLnBrk="1" hangingPunct="1">
              <a:buFontTx/>
              <a:buChar char="•"/>
            </a:pPr>
            <a:r>
              <a:rPr lang="en-US" altLang="en-US" dirty="0" smtClean="0">
                <a:latin typeface="Arial" pitchFamily="34" charset="0"/>
              </a:rPr>
              <a:t>The War of Movement</a:t>
            </a:r>
          </a:p>
          <a:p>
            <a:pPr marL="1085850" lvl="1" indent="-342900" eaLnBrk="1" hangingPunct="1">
              <a:buFontTx/>
              <a:buChar char="•"/>
            </a:pPr>
            <a:r>
              <a:rPr lang="en-US" altLang="en-US" dirty="0" smtClean="0">
                <a:latin typeface="Arial" pitchFamily="34" charset="0"/>
              </a:rPr>
              <a:t>Blitzkrieg</a:t>
            </a:r>
          </a:p>
          <a:p>
            <a:pPr marL="1085850" lvl="1" indent="-342900" eaLnBrk="1" hangingPunct="1">
              <a:buFontTx/>
              <a:buChar char="•"/>
            </a:pPr>
            <a:r>
              <a:rPr lang="en-US" altLang="en-US" dirty="0" smtClean="0">
                <a:latin typeface="Arial" pitchFamily="34" charset="0"/>
              </a:rPr>
              <a:t>Civilians and the war</a:t>
            </a:r>
          </a:p>
          <a:p>
            <a:pPr eaLnBrk="1" hangingPunct="1">
              <a:buFontTx/>
              <a:buChar char="•"/>
            </a:pPr>
            <a:r>
              <a:rPr lang="en-US" altLang="en-US" dirty="0" smtClean="0">
                <a:latin typeface="Arial" pitchFamily="34" charset="0"/>
              </a:rPr>
              <a:t>War in Europe and North Africa</a:t>
            </a:r>
          </a:p>
          <a:p>
            <a:pPr marL="1085850" lvl="1" indent="-342900" eaLnBrk="1" hangingPunct="1">
              <a:buFontTx/>
              <a:buChar char="•"/>
            </a:pPr>
            <a:r>
              <a:rPr lang="en-US" altLang="en-US" dirty="0" smtClean="0">
                <a:latin typeface="Arial" pitchFamily="34" charset="0"/>
              </a:rPr>
              <a:t>Battle of Britain, 1940</a:t>
            </a:r>
          </a:p>
          <a:p>
            <a:pPr marL="1085850" lvl="1" indent="-342900" eaLnBrk="1" hangingPunct="1">
              <a:buFontTx/>
              <a:buChar char="•"/>
            </a:pPr>
            <a:r>
              <a:rPr lang="en-US" altLang="en-US" dirty="0" smtClean="0">
                <a:latin typeface="Arial" pitchFamily="34" charset="0"/>
              </a:rPr>
              <a:t>Stalingrad and German defeat, 1943</a:t>
            </a:r>
          </a:p>
          <a:p>
            <a:pPr eaLnBrk="1" hangingPunct="1">
              <a:buFontTx/>
              <a:buChar char="•"/>
            </a:pPr>
            <a:r>
              <a:rPr lang="en-US" altLang="en-US" dirty="0" smtClean="0">
                <a:latin typeface="Arial" pitchFamily="34" charset="0"/>
              </a:rPr>
              <a:t>War in Asia and the Pacific</a:t>
            </a:r>
          </a:p>
          <a:p>
            <a:pPr marL="1085850" lvl="1" indent="-342900" eaLnBrk="1" hangingPunct="1">
              <a:buFontTx/>
              <a:buChar char="•"/>
            </a:pPr>
            <a:r>
              <a:rPr lang="en-US" altLang="en-US" dirty="0" smtClean="0">
                <a:latin typeface="Arial" pitchFamily="34" charset="0"/>
              </a:rPr>
              <a:t>Pearl Harbor and American response</a:t>
            </a:r>
          </a:p>
        </p:txBody>
      </p:sp>
    </p:spTree>
    <p:extLst>
      <p:ext uri="{BB962C8B-B14F-4D97-AF65-F5344CB8AC3E}">
        <p14:creationId xmlns:p14="http://schemas.microsoft.com/office/powerpoint/2010/main" val="590326688"/>
      </p:ext>
    </p:extLst>
  </p:cSld>
  <p:clrMapOvr>
    <a:masterClrMapping/>
  </p:clrMapOvr>
  <p:transition spd="med">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06057"/>
            <a:ext cx="7772400" cy="492443"/>
          </a:xfrm>
        </p:spPr>
        <p:txBody>
          <a:bodyPr/>
          <a:lstStyle/>
          <a:p>
            <a:r>
              <a:rPr lang="en-US" altLang="en-US" sz="2600" dirty="0" smtClean="0"/>
              <a:t>Soviet Tanks at Stalingrad</a:t>
            </a:r>
            <a:endParaRPr lang="en-US" sz="2600" dirty="0"/>
          </a:p>
        </p:txBody>
      </p:sp>
      <p:pic>
        <p:nvPicPr>
          <p:cNvPr id="22529" name="Picture 1" descr="Soviet Tanks at Stalingrad. In the winter of 1942–1943, the Red Army encircled a German army at Stalingrad, a strategic city in southern Russia that marked the furthest eastward advance of the Wehrmacht. The Soviets deployed their new T-34s, the best tanks in the world at the time. Unlike the Germans, Soviet soldiers were equipped with warm winter uniforms with a white outer layer for camouflage in the snow."/>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698500"/>
            <a:ext cx="8636000" cy="546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2439"/>
            <a:ext cx="609600" cy="276999"/>
          </a:xfrm>
        </p:spPr>
        <p:txBody>
          <a:bodyPr/>
          <a:lstStyle/>
          <a:p>
            <a:r>
              <a:rPr lang="en-US" altLang="en-US" sz="1200" b="1" dirty="0" smtClean="0"/>
              <a:t> p820</a:t>
            </a:r>
          </a:p>
        </p:txBody>
      </p:sp>
    </p:spTree>
    <p:extLst>
      <p:ext uri="{BB962C8B-B14F-4D97-AF65-F5344CB8AC3E}">
        <p14:creationId xmlns:p14="http://schemas.microsoft.com/office/powerpoint/2010/main" val="1619690348"/>
      </p:ext>
    </p:extLst>
  </p:cSld>
  <p:clrMapOvr>
    <a:masterClrMapping/>
  </p:clrMapOvr>
  <p:transition spd="med">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0128"/>
            <a:ext cx="7772400" cy="492443"/>
          </a:xfrm>
        </p:spPr>
        <p:txBody>
          <a:bodyPr/>
          <a:lstStyle/>
          <a:p>
            <a:r>
              <a:rPr lang="en-US" altLang="en-US" sz="2600" dirty="0" smtClean="0"/>
              <a:t>World War II in Europe and North Africa</a:t>
            </a:r>
            <a:endParaRPr lang="en-US" sz="2600" dirty="0"/>
          </a:p>
        </p:txBody>
      </p:sp>
      <p:pic>
        <p:nvPicPr>
          <p:cNvPr id="24577" name="Picture 1" descr="Map 30.2: World War II in Europe and North Africa. In a series of quick and decisive campaigns from September 1939 to December 1941, German forces overran much of Europe and North Africa. There followed three years of bitter fighting as the Allies slowly pushed the Germans back."/>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066800" y="431800"/>
            <a:ext cx="7200900" cy="612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924800" y="6581001"/>
            <a:ext cx="1219200" cy="276999"/>
          </a:xfrm>
        </p:spPr>
        <p:txBody>
          <a:bodyPr/>
          <a:lstStyle/>
          <a:p>
            <a:r>
              <a:rPr lang="en-US" altLang="en-US" sz="1200" b="1" dirty="0" smtClean="0"/>
              <a:t>Map 29.2 p821</a:t>
            </a:r>
          </a:p>
        </p:txBody>
      </p:sp>
    </p:spTree>
    <p:extLst>
      <p:ext uri="{BB962C8B-B14F-4D97-AF65-F5344CB8AC3E}">
        <p14:creationId xmlns:p14="http://schemas.microsoft.com/office/powerpoint/2010/main" val="2178877913"/>
      </p:ext>
    </p:extLst>
  </p:cSld>
  <p:clrMapOvr>
    <a:masterClrMapping/>
  </p:clrMapOvr>
  <p:transition spd="med">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p:txBody>
          <a:bodyPr/>
          <a:lstStyle/>
          <a:p>
            <a:pPr eaLnBrk="1" hangingPunct="1"/>
            <a:r>
              <a:rPr lang="en-US" altLang="en-US" dirty="0" smtClean="0">
                <a:solidFill>
                  <a:schemeClr val="tx1"/>
                </a:solidFill>
                <a:latin typeface="Arial" pitchFamily="34" charset="0"/>
              </a:rPr>
              <a:t>The Second World War (continued)</a:t>
            </a:r>
            <a:endParaRPr lang="en-US" altLang="en-US" dirty="0" smtClean="0">
              <a:latin typeface="Arial" pitchFamily="34" charset="0"/>
            </a:endParaRPr>
          </a:p>
        </p:txBody>
      </p:sp>
      <p:sp>
        <p:nvSpPr>
          <p:cNvPr id="10242" name="Content Placeholder 2"/>
          <p:cNvSpPr>
            <a:spLocks noGrp="1"/>
          </p:cNvSpPr>
          <p:nvPr>
            <p:ph idx="1"/>
          </p:nvPr>
        </p:nvSpPr>
        <p:spPr>
          <a:xfrm>
            <a:off x="685800" y="1524000"/>
            <a:ext cx="8153400" cy="4252913"/>
          </a:xfrm>
        </p:spPr>
        <p:txBody>
          <a:bodyPr/>
          <a:lstStyle/>
          <a:p>
            <a:pPr marL="228600" indent="-228600" eaLnBrk="1" hangingPunct="1">
              <a:buFontTx/>
              <a:buChar char="•"/>
            </a:pPr>
            <a:r>
              <a:rPr lang="en-US" altLang="en-US" dirty="0" smtClean="0">
                <a:latin typeface="Arial" pitchFamily="34" charset="0"/>
              </a:rPr>
              <a:t>The End of the War</a:t>
            </a:r>
          </a:p>
          <a:p>
            <a:pPr marL="800100" lvl="2" indent="0" eaLnBrk="1" hangingPunct="1"/>
            <a:r>
              <a:rPr lang="en-US" altLang="en-US" dirty="0" smtClean="0">
                <a:latin typeface="Arial" pitchFamily="34" charset="0"/>
              </a:rPr>
              <a:t> Germany encircled</a:t>
            </a:r>
          </a:p>
          <a:p>
            <a:pPr marL="800100" lvl="2" indent="0" eaLnBrk="1" hangingPunct="1"/>
            <a:r>
              <a:rPr lang="en-US" altLang="en-US" dirty="0" smtClean="0">
                <a:latin typeface="Arial" pitchFamily="34" charset="0"/>
              </a:rPr>
              <a:t> American and Soviet industrial strength</a:t>
            </a:r>
          </a:p>
          <a:p>
            <a:pPr marL="800100" lvl="2" indent="0" eaLnBrk="1" hangingPunct="1"/>
            <a:r>
              <a:rPr lang="en-US" altLang="en-US" dirty="0" smtClean="0">
                <a:latin typeface="Arial" pitchFamily="34" charset="0"/>
              </a:rPr>
              <a:t> Atomic weapons in Japan</a:t>
            </a:r>
          </a:p>
          <a:p>
            <a:pPr marL="228600" indent="-228600" eaLnBrk="1" hangingPunct="1">
              <a:buFontTx/>
              <a:buChar char="•"/>
            </a:pPr>
            <a:r>
              <a:rPr lang="en-US" altLang="en-US" dirty="0" smtClean="0">
                <a:latin typeface="Arial" pitchFamily="34" charset="0"/>
              </a:rPr>
              <a:t> Collapse of the </a:t>
            </a:r>
            <a:r>
              <a:rPr lang="en-US" altLang="en-US" dirty="0" err="1" smtClean="0">
                <a:latin typeface="Arial" pitchFamily="34" charset="0"/>
              </a:rPr>
              <a:t>Guomindang</a:t>
            </a:r>
            <a:r>
              <a:rPr lang="en-US" altLang="en-US" dirty="0" smtClean="0">
                <a:latin typeface="Arial" pitchFamily="34" charset="0"/>
              </a:rPr>
              <a:t> and Communist Victory</a:t>
            </a:r>
          </a:p>
          <a:p>
            <a:pPr marL="800100" lvl="2" indent="0" eaLnBrk="1" hangingPunct="1"/>
            <a:r>
              <a:rPr lang="en-US" altLang="en-US" dirty="0" smtClean="0">
                <a:latin typeface="Arial" pitchFamily="34" charset="0"/>
              </a:rPr>
              <a:t> civil war in China</a:t>
            </a:r>
          </a:p>
          <a:p>
            <a:pPr marL="800100" lvl="2" indent="0" eaLnBrk="1" hangingPunct="1"/>
            <a:r>
              <a:rPr lang="en-US" altLang="en-US" dirty="0" smtClean="0">
                <a:latin typeface="Arial" pitchFamily="34" charset="0"/>
              </a:rPr>
              <a:t> 1949: Mao and the People’s Republic</a:t>
            </a:r>
          </a:p>
        </p:txBody>
      </p:sp>
    </p:spTree>
    <p:extLst>
      <p:ext uri="{BB962C8B-B14F-4D97-AF65-F5344CB8AC3E}">
        <p14:creationId xmlns:p14="http://schemas.microsoft.com/office/powerpoint/2010/main" val="1773999488"/>
      </p:ext>
    </p:extLst>
  </p:cSld>
  <p:clrMapOvr>
    <a:masterClrMapping/>
  </p:clrMapOvr>
  <p:transition spd="med">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1502"/>
            <a:ext cx="7772400" cy="492443"/>
          </a:xfrm>
        </p:spPr>
        <p:txBody>
          <a:bodyPr/>
          <a:lstStyle/>
          <a:p>
            <a:r>
              <a:rPr lang="en-US" altLang="en-US" sz="2600" dirty="0" smtClean="0"/>
              <a:t>World War II in Asia and the Pacific</a:t>
            </a:r>
            <a:endParaRPr lang="en-US" sz="2600" dirty="0"/>
          </a:p>
        </p:txBody>
      </p:sp>
      <p:pic>
        <p:nvPicPr>
          <p:cNvPr id="27649" name="Picture 1" descr="Map 30.3: World War II in Asia and the Pacific. Having conquered much of China between 1937 and 1941, Japanese forces launched a sudden attack on Southeast Asia and the Pacific in late 1941 and early 1942. American forces slowly reconquered the Pacific islands and the Philippines. In August 1945, the atomic bombing of Hiroshima and Nagasaki forced Japan’s surrender. "/>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838200" y="406400"/>
            <a:ext cx="7366000" cy="622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924800" y="6581001"/>
            <a:ext cx="1219200" cy="276999"/>
          </a:xfrm>
        </p:spPr>
        <p:txBody>
          <a:bodyPr/>
          <a:lstStyle/>
          <a:p>
            <a:r>
              <a:rPr lang="en-US" altLang="en-US" sz="1200" b="1" dirty="0" smtClean="0"/>
              <a:t>Map 29.3 p823</a:t>
            </a:r>
          </a:p>
        </p:txBody>
      </p:sp>
    </p:spTree>
    <p:extLst>
      <p:ext uri="{BB962C8B-B14F-4D97-AF65-F5344CB8AC3E}">
        <p14:creationId xmlns:p14="http://schemas.microsoft.com/office/powerpoint/2010/main" val="1934379430"/>
      </p:ext>
    </p:extLst>
  </p:cSld>
  <p:clrMapOvr>
    <a:masterClrMapping/>
  </p:clrMapOvr>
  <p:transition spd="med">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52267"/>
            <a:ext cx="7772400" cy="492443"/>
          </a:xfrm>
        </p:spPr>
        <p:txBody>
          <a:bodyPr/>
          <a:lstStyle/>
          <a:p>
            <a:r>
              <a:rPr lang="en-US" altLang="en-US" sz="2600" dirty="0" smtClean="0"/>
              <a:t>Hiroshima After the Atomic Bomb</a:t>
            </a:r>
            <a:endParaRPr lang="en-US" sz="2600" dirty="0"/>
          </a:p>
        </p:txBody>
      </p:sp>
      <p:pic>
        <p:nvPicPr>
          <p:cNvPr id="29697" name="Picture 1" descr="Hiroshima After the Atomic Bomb. On August 6, 1945, an atomic bomb destroyed the city, killing some eighty thousand people. This fire truck, stationed at the Hiroshima Fire Department, is one of the few identifiable objects in the photo. It was located 4,000 feet from ground zero."/>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800100"/>
            <a:ext cx="8636000" cy="524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8200" y="6581001"/>
            <a:ext cx="685800" cy="276999"/>
          </a:xfrm>
        </p:spPr>
        <p:txBody>
          <a:bodyPr/>
          <a:lstStyle/>
          <a:p>
            <a:r>
              <a:rPr lang="en-US" altLang="en-US" sz="1200" b="1" dirty="0" smtClean="0"/>
              <a:t> p824</a:t>
            </a:r>
          </a:p>
        </p:txBody>
      </p:sp>
    </p:spTree>
    <p:extLst>
      <p:ext uri="{BB962C8B-B14F-4D97-AF65-F5344CB8AC3E}">
        <p14:creationId xmlns:p14="http://schemas.microsoft.com/office/powerpoint/2010/main" val="3635289314"/>
      </p:ext>
    </p:extLst>
  </p:cSld>
  <p:clrMapOvr>
    <a:masterClrMapping/>
  </p:clrMapOvr>
  <p:transition spd="med">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57687" y="237747"/>
            <a:ext cx="7772400" cy="492443"/>
          </a:xfrm>
        </p:spPr>
        <p:txBody>
          <a:bodyPr/>
          <a:lstStyle/>
          <a:p>
            <a:r>
              <a:rPr lang="en-US" altLang="en-US" sz="2600" dirty="0" smtClean="0"/>
              <a:t>Sale of Gold in the Last Days of the </a:t>
            </a:r>
            <a:r>
              <a:rPr lang="en-US" altLang="en-US" sz="2600" dirty="0" err="1" smtClean="0"/>
              <a:t>Guomindang</a:t>
            </a:r>
            <a:r>
              <a:rPr lang="en-US" altLang="en-US" sz="2600" dirty="0" smtClean="0"/>
              <a:t> </a:t>
            </a:r>
            <a:endParaRPr lang="en-US" sz="2600" dirty="0"/>
          </a:p>
        </p:txBody>
      </p:sp>
      <p:pic>
        <p:nvPicPr>
          <p:cNvPr id="31745" name="Picture 1" descr="Sale of Gold in the Last Days of the Guomindang This picture was taken by famed French photojournalist Henri Cartier-Bresson in Shanghai just before the arrival of the Communist-led People’s Liberation Army in 1949. It shows people desperate to buy gold before their Guomindang currency becomes worthles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18940" y="825382"/>
            <a:ext cx="8636000" cy="557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0087" y="6591065"/>
            <a:ext cx="609600" cy="276999"/>
          </a:xfrm>
        </p:spPr>
        <p:txBody>
          <a:bodyPr/>
          <a:lstStyle/>
          <a:p>
            <a:r>
              <a:rPr lang="en-US" altLang="en-US" sz="1200" b="1" dirty="0" smtClean="0"/>
              <a:t> p825</a:t>
            </a:r>
          </a:p>
        </p:txBody>
      </p:sp>
    </p:spTree>
    <p:extLst>
      <p:ext uri="{BB962C8B-B14F-4D97-AF65-F5344CB8AC3E}">
        <p14:creationId xmlns:p14="http://schemas.microsoft.com/office/powerpoint/2010/main" val="3945808498"/>
      </p:ext>
    </p:extLst>
  </p:cSld>
  <p:clrMapOvr>
    <a:masterClrMapping/>
  </p:clrMapOvr>
  <p:transition spd="med">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ChangeArrowheads="1"/>
          </p:cNvSpPr>
          <p:nvPr>
            <p:ph type="title"/>
          </p:nvPr>
        </p:nvSpPr>
        <p:spPr>
          <a:noFill/>
        </p:spPr>
        <p:txBody>
          <a:bodyPr/>
          <a:lstStyle/>
          <a:p>
            <a:pPr eaLnBrk="1" hangingPunct="1"/>
            <a:r>
              <a:rPr lang="en-US" altLang="en-US" smtClean="0">
                <a:solidFill>
                  <a:schemeClr val="tx1"/>
                </a:solidFill>
                <a:latin typeface="Arial" pitchFamily="34" charset="0"/>
              </a:rPr>
              <a:t>The Character of Warfare</a:t>
            </a:r>
          </a:p>
        </p:txBody>
      </p:sp>
      <p:sp>
        <p:nvSpPr>
          <p:cNvPr id="33794" name="Rectangle 3"/>
          <p:cNvSpPr>
            <a:spLocks noGrp="1" noChangeArrowheads="1"/>
          </p:cNvSpPr>
          <p:nvPr>
            <p:ph type="body" idx="1"/>
          </p:nvPr>
        </p:nvSpPr>
        <p:spPr>
          <a:xfrm>
            <a:off x="685800" y="1752600"/>
            <a:ext cx="7772400" cy="5114925"/>
          </a:xfrm>
          <a:noFill/>
        </p:spPr>
        <p:txBody>
          <a:bodyPr/>
          <a:lstStyle/>
          <a:p>
            <a:pPr eaLnBrk="1" hangingPunct="1">
              <a:buFontTx/>
              <a:buChar char="•"/>
            </a:pPr>
            <a:r>
              <a:rPr lang="en-US" altLang="en-US" dirty="0" smtClean="0">
                <a:latin typeface="Arial" pitchFamily="34" charset="0"/>
              </a:rPr>
              <a:t>The Science and Technology of War</a:t>
            </a:r>
          </a:p>
          <a:p>
            <a:pPr marL="1085850" lvl="1" indent="-342900" eaLnBrk="1" hangingPunct="1">
              <a:buFontTx/>
              <a:buChar char="•"/>
            </a:pPr>
            <a:r>
              <a:rPr lang="en-US" altLang="en-US" dirty="0" smtClean="0">
                <a:latin typeface="Arial" pitchFamily="34" charset="0"/>
              </a:rPr>
              <a:t>Death toll / refugees</a:t>
            </a:r>
          </a:p>
          <a:p>
            <a:pPr marL="1085850" lvl="1" indent="-342900" eaLnBrk="1" hangingPunct="1">
              <a:buFontTx/>
              <a:buChar char="•"/>
            </a:pPr>
            <a:r>
              <a:rPr lang="en-US" altLang="en-US" dirty="0" smtClean="0">
                <a:latin typeface="Arial" pitchFamily="34" charset="0"/>
              </a:rPr>
              <a:t>Technological advances and weaponry</a:t>
            </a:r>
          </a:p>
          <a:p>
            <a:pPr eaLnBrk="1" hangingPunct="1">
              <a:buFontTx/>
              <a:buChar char="•"/>
            </a:pPr>
            <a:r>
              <a:rPr lang="en-US" altLang="en-US" dirty="0" smtClean="0">
                <a:latin typeface="Arial" pitchFamily="34" charset="0"/>
              </a:rPr>
              <a:t>Bombing Raids</a:t>
            </a:r>
          </a:p>
          <a:p>
            <a:pPr eaLnBrk="1" hangingPunct="1">
              <a:buFontTx/>
              <a:buChar char="•"/>
            </a:pPr>
            <a:r>
              <a:rPr lang="en-US" altLang="en-US" dirty="0" smtClean="0">
                <a:latin typeface="Arial" pitchFamily="34" charset="0"/>
              </a:rPr>
              <a:t>The Holocaust</a:t>
            </a:r>
          </a:p>
          <a:p>
            <a:pPr marL="1085850" lvl="1" indent="-342900" eaLnBrk="1" hangingPunct="1">
              <a:buFontTx/>
              <a:buChar char="•"/>
            </a:pPr>
            <a:r>
              <a:rPr lang="en-US" altLang="en-US" dirty="0" smtClean="0">
                <a:latin typeface="Arial" pitchFamily="34" charset="0"/>
              </a:rPr>
              <a:t>Calculated Nazi policy of extermination</a:t>
            </a:r>
          </a:p>
          <a:p>
            <a:pPr marL="1085850" lvl="1" indent="-342900" eaLnBrk="1" hangingPunct="1">
              <a:buFontTx/>
              <a:buChar char="•"/>
            </a:pPr>
            <a:r>
              <a:rPr lang="en-US" altLang="en-US" dirty="0" smtClean="0">
                <a:latin typeface="Arial" pitchFamily="34" charset="0"/>
              </a:rPr>
              <a:t>At least six million dead</a:t>
            </a:r>
          </a:p>
        </p:txBody>
      </p:sp>
    </p:spTree>
    <p:extLst>
      <p:ext uri="{BB962C8B-B14F-4D97-AF65-F5344CB8AC3E}">
        <p14:creationId xmlns:p14="http://schemas.microsoft.com/office/powerpoint/2010/main" val="2020909209"/>
      </p:ext>
    </p:extLst>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5257"/>
            <a:ext cx="7772400" cy="492443"/>
          </a:xfrm>
        </p:spPr>
        <p:txBody>
          <a:bodyPr/>
          <a:lstStyle/>
          <a:p>
            <a:r>
              <a:rPr lang="en-US" altLang="en-US" sz="2600" dirty="0" smtClean="0"/>
              <a:t>German Dive-Bomber over Eastern Europe</a:t>
            </a:r>
            <a:endParaRPr lang="en-US" sz="2600" dirty="0"/>
          </a:p>
        </p:txBody>
      </p:sp>
      <p:pic>
        <p:nvPicPr>
          <p:cNvPr id="5121" name="Picture 1" descr="German Dive-Bomber over Eastern Europe. A German Messerschmidt Bf-110 fighter plane attacks a Soviet troop convoy on the Eastern Front."/>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647700"/>
            <a:ext cx="8636000" cy="554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smtClean="0"/>
              <a:t> p806</a:t>
            </a:r>
          </a:p>
        </p:txBody>
      </p:sp>
    </p:spTree>
    <p:extLst>
      <p:ext uri="{BB962C8B-B14F-4D97-AF65-F5344CB8AC3E}">
        <p14:creationId xmlns:p14="http://schemas.microsoft.com/office/powerpoint/2010/main" val="1288942947"/>
      </p:ext>
    </p:extLst>
  </p:cSld>
  <p:clrMapOvr>
    <a:masterClrMapping/>
  </p:clrMapOvr>
  <p:transition spd="med">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79450" y="-11502"/>
            <a:ext cx="7772400" cy="492443"/>
          </a:xfrm>
        </p:spPr>
        <p:txBody>
          <a:bodyPr/>
          <a:lstStyle/>
          <a:p>
            <a:r>
              <a:rPr lang="en-US" altLang="en-US" sz="2600" dirty="0" smtClean="0"/>
              <a:t>U.S. Army Medics and Holocaust Victims</a:t>
            </a:r>
            <a:endParaRPr lang="en-US" sz="2600" dirty="0"/>
          </a:p>
        </p:txBody>
      </p:sp>
      <p:pic>
        <p:nvPicPr>
          <p:cNvPr id="34817" name="Picture 1" descr="U.S. Army Medics and Holocaust Victims. When Allied troops entered the Nazi concentration camps, they found the bodies of thousands of victims of the Holocaust. In Dachau in southern Germany, two U.S. Army medics are overseeing a truckload of corpses to be taken to a burial site."/>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247900" y="431800"/>
            <a:ext cx="4635500" cy="63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smtClean="0"/>
              <a:t> p826</a:t>
            </a:r>
          </a:p>
        </p:txBody>
      </p:sp>
    </p:spTree>
    <p:extLst>
      <p:ext uri="{BB962C8B-B14F-4D97-AF65-F5344CB8AC3E}">
        <p14:creationId xmlns:p14="http://schemas.microsoft.com/office/powerpoint/2010/main" val="1143521914"/>
      </p:ext>
    </p:extLst>
  </p:cSld>
  <p:clrMapOvr>
    <a:masterClrMapping/>
  </p:clrMapOvr>
  <p:transition spd="med">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1"/>
          <p:cNvSpPr>
            <a:spLocks noGrp="1"/>
          </p:cNvSpPr>
          <p:nvPr>
            <p:ph type="title"/>
          </p:nvPr>
        </p:nvSpPr>
        <p:spPr/>
        <p:txBody>
          <a:bodyPr/>
          <a:lstStyle/>
          <a:p>
            <a:pPr eaLnBrk="1" hangingPunct="1"/>
            <a:r>
              <a:rPr lang="en-US" altLang="en-US" dirty="0" smtClean="0">
                <a:solidFill>
                  <a:schemeClr val="tx1"/>
                </a:solidFill>
                <a:latin typeface="Arial" pitchFamily="34" charset="0"/>
              </a:rPr>
              <a:t>The Character of Warfare (continued)</a:t>
            </a:r>
            <a:endParaRPr lang="en-US" altLang="en-US" dirty="0" smtClean="0">
              <a:latin typeface="Arial" pitchFamily="34" charset="0"/>
            </a:endParaRPr>
          </a:p>
        </p:txBody>
      </p:sp>
      <p:sp>
        <p:nvSpPr>
          <p:cNvPr id="3" name="Content Placeholder 2"/>
          <p:cNvSpPr>
            <a:spLocks noGrp="1"/>
          </p:cNvSpPr>
          <p:nvPr>
            <p:ph idx="1"/>
          </p:nvPr>
        </p:nvSpPr>
        <p:spPr>
          <a:xfrm>
            <a:off x="685800" y="1752600"/>
            <a:ext cx="7772400" cy="4622804"/>
          </a:xfrm>
        </p:spPr>
        <p:txBody>
          <a:bodyPr/>
          <a:lstStyle/>
          <a:p>
            <a:pPr eaLnBrk="1" hangingPunct="1">
              <a:buFontTx/>
              <a:buChar char="•"/>
            </a:pPr>
            <a:r>
              <a:rPr lang="en-US" altLang="en-US" dirty="0" smtClean="0">
                <a:latin typeface="Arial" pitchFamily="34" charset="0"/>
              </a:rPr>
              <a:t>The Home Front in Europe and Asia</a:t>
            </a:r>
          </a:p>
          <a:p>
            <a:pPr marL="1085850" lvl="1" indent="-342900" eaLnBrk="1" hangingPunct="1">
              <a:buFontTx/>
              <a:buChar char="•"/>
            </a:pPr>
            <a:r>
              <a:rPr lang="en-US" altLang="en-US" dirty="0" smtClean="0">
                <a:latin typeface="Arial" pitchFamily="34" charset="0"/>
              </a:rPr>
              <a:t>Erosion of distinction between home and front</a:t>
            </a:r>
          </a:p>
          <a:p>
            <a:pPr marL="1085850" lvl="1" indent="-342900" eaLnBrk="1" hangingPunct="1">
              <a:buFontTx/>
              <a:buChar char="•"/>
            </a:pPr>
            <a:r>
              <a:rPr lang="en-US" altLang="en-US" dirty="0" smtClean="0">
                <a:latin typeface="Arial" pitchFamily="34" charset="0"/>
              </a:rPr>
              <a:t>Opportunities for women</a:t>
            </a:r>
          </a:p>
          <a:p>
            <a:pPr eaLnBrk="1" hangingPunct="1">
              <a:buFontTx/>
              <a:buChar char="•"/>
            </a:pPr>
            <a:r>
              <a:rPr lang="en-US" altLang="en-US" dirty="0" smtClean="0">
                <a:latin typeface="Arial" pitchFamily="34" charset="0"/>
              </a:rPr>
              <a:t>The Home Front in the United States</a:t>
            </a:r>
          </a:p>
          <a:p>
            <a:pPr marL="1085850" lvl="1" indent="-342900" eaLnBrk="1" hangingPunct="1">
              <a:buFontTx/>
              <a:buChar char="•"/>
            </a:pPr>
            <a:r>
              <a:rPr lang="en-US" altLang="en-US" dirty="0" smtClean="0">
                <a:latin typeface="Arial" pitchFamily="34" charset="0"/>
              </a:rPr>
              <a:t>Internal migrations</a:t>
            </a:r>
          </a:p>
          <a:p>
            <a:pPr marL="1085850" lvl="1" indent="-342900" eaLnBrk="1" hangingPunct="1">
              <a:buFontTx/>
              <a:buChar char="•"/>
            </a:pPr>
            <a:r>
              <a:rPr lang="en-US" altLang="en-US" dirty="0" smtClean="0">
                <a:latin typeface="Arial" pitchFamily="34" charset="0"/>
              </a:rPr>
              <a:t>Women and the war effort</a:t>
            </a:r>
          </a:p>
          <a:p>
            <a:pPr eaLnBrk="1" hangingPunct="1">
              <a:buFontTx/>
              <a:buChar char="•"/>
            </a:pPr>
            <a:r>
              <a:rPr lang="en-US" altLang="en-US" dirty="0" smtClean="0">
                <a:latin typeface="Arial" pitchFamily="34" charset="0"/>
              </a:rPr>
              <a:t>War and the Environment</a:t>
            </a:r>
          </a:p>
        </p:txBody>
      </p:sp>
    </p:spTree>
    <p:extLst>
      <p:ext uri="{BB962C8B-B14F-4D97-AF65-F5344CB8AC3E}">
        <p14:creationId xmlns:p14="http://schemas.microsoft.com/office/powerpoint/2010/main" val="2637597764"/>
      </p:ext>
    </p:extLst>
  </p:cSld>
  <p:clrMapOvr>
    <a:masterClrMapping/>
  </p:clrMapOvr>
  <p:transition spd="med">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79450" y="0"/>
            <a:ext cx="7772400" cy="492443"/>
          </a:xfrm>
        </p:spPr>
        <p:txBody>
          <a:bodyPr/>
          <a:lstStyle/>
          <a:p>
            <a:r>
              <a:rPr lang="en-US" altLang="en-US" sz="2600" dirty="0" smtClean="0"/>
              <a:t>German </a:t>
            </a:r>
            <a:r>
              <a:rPr lang="en-US" altLang="en-US" sz="2600" dirty="0" err="1" smtClean="0"/>
              <a:t>Magnetophon</a:t>
            </a:r>
            <a:endParaRPr lang="en-US" sz="2600" dirty="0"/>
          </a:p>
        </p:txBody>
      </p:sp>
      <p:pic>
        <p:nvPicPr>
          <p:cNvPr id="37889" name="Picture 1" descr="German Magnetophon. Wartime technical advances often played an important role in civilian life once the fighting ended."/>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286000" y="508000"/>
            <a:ext cx="4597400" cy="627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smtClean="0"/>
              <a:t> p827</a:t>
            </a:r>
          </a:p>
        </p:txBody>
      </p:sp>
    </p:spTree>
    <p:extLst>
      <p:ext uri="{BB962C8B-B14F-4D97-AF65-F5344CB8AC3E}">
        <p14:creationId xmlns:p14="http://schemas.microsoft.com/office/powerpoint/2010/main" val="925775189"/>
      </p:ext>
    </p:extLst>
  </p:cSld>
  <p:clrMapOvr>
    <a:masterClrMapping/>
  </p:clrMapOvr>
  <p:transition spd="med">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2"/>
          <p:cNvSpPr>
            <a:spLocks noGrp="1" noChangeArrowheads="1"/>
          </p:cNvSpPr>
          <p:nvPr>
            <p:ph type="title"/>
          </p:nvPr>
        </p:nvSpPr>
        <p:spPr/>
        <p:txBody>
          <a:bodyPr/>
          <a:lstStyle/>
          <a:p>
            <a:pPr eaLnBrk="1" hangingPunct="1"/>
            <a:r>
              <a:rPr lang="en-US" altLang="en-US" smtClean="0">
                <a:solidFill>
                  <a:schemeClr val="tx1"/>
                </a:solidFill>
                <a:latin typeface="Arial" pitchFamily="34" charset="0"/>
              </a:rPr>
              <a:t>The Stalin Revolution</a:t>
            </a:r>
          </a:p>
        </p:txBody>
      </p:sp>
      <p:sp>
        <p:nvSpPr>
          <p:cNvPr id="7170" name="Rectangle 3"/>
          <p:cNvSpPr>
            <a:spLocks noGrp="1" noChangeArrowheads="1"/>
          </p:cNvSpPr>
          <p:nvPr>
            <p:ph type="body" idx="1"/>
          </p:nvPr>
        </p:nvSpPr>
        <p:spPr>
          <a:xfrm>
            <a:off x="685800" y="1752600"/>
            <a:ext cx="7772400" cy="4622800"/>
          </a:xfrm>
          <a:noFill/>
        </p:spPr>
        <p:txBody>
          <a:bodyPr/>
          <a:lstStyle/>
          <a:p>
            <a:pPr eaLnBrk="1" hangingPunct="1">
              <a:buFontTx/>
              <a:buChar char="•"/>
            </a:pPr>
            <a:r>
              <a:rPr lang="en-US" altLang="en-US" dirty="0" smtClean="0">
                <a:latin typeface="Arial" pitchFamily="34" charset="0"/>
              </a:rPr>
              <a:t>Five-Year Plans</a:t>
            </a:r>
          </a:p>
          <a:p>
            <a:pPr eaLnBrk="1" hangingPunct="1">
              <a:buFontTx/>
              <a:buChar char="•"/>
            </a:pPr>
            <a:r>
              <a:rPr lang="en-US" altLang="en-US" dirty="0" smtClean="0">
                <a:latin typeface="Arial" pitchFamily="34" charset="0"/>
              </a:rPr>
              <a:t>Collectivization of Agriculture</a:t>
            </a:r>
          </a:p>
          <a:p>
            <a:pPr marL="1085850" lvl="1" indent="-342900" eaLnBrk="1" hangingPunct="1">
              <a:buFontTx/>
              <a:buChar char="•"/>
            </a:pPr>
            <a:r>
              <a:rPr lang="en-US" altLang="en-US" dirty="0" smtClean="0">
                <a:latin typeface="Arial" pitchFamily="34" charset="0"/>
              </a:rPr>
              <a:t>Reconstruction of Soviet agriculture</a:t>
            </a:r>
          </a:p>
          <a:p>
            <a:pPr marL="1085850" lvl="1" indent="-342900" eaLnBrk="1" hangingPunct="1">
              <a:buFontTx/>
              <a:buChar char="•"/>
            </a:pPr>
            <a:r>
              <a:rPr lang="en-US" altLang="en-US" dirty="0" smtClean="0">
                <a:latin typeface="Arial" pitchFamily="34" charset="0"/>
              </a:rPr>
              <a:t>Stalin and the kulaks</a:t>
            </a:r>
          </a:p>
          <a:p>
            <a:pPr eaLnBrk="1" hangingPunct="1">
              <a:buFontTx/>
              <a:buChar char="•"/>
            </a:pPr>
            <a:r>
              <a:rPr lang="en-US" altLang="en-US" dirty="0" smtClean="0">
                <a:latin typeface="Arial" pitchFamily="34" charset="0"/>
              </a:rPr>
              <a:t>Terror and Opportunities</a:t>
            </a:r>
          </a:p>
          <a:p>
            <a:pPr marL="1085850" lvl="1" indent="-342900" eaLnBrk="1" hangingPunct="1">
              <a:buFontTx/>
              <a:buChar char="•"/>
            </a:pPr>
            <a:r>
              <a:rPr lang="en-US" altLang="en-US" dirty="0" smtClean="0">
                <a:latin typeface="Arial" pitchFamily="34" charset="0"/>
              </a:rPr>
              <a:t>NKVD show trials</a:t>
            </a:r>
          </a:p>
          <a:p>
            <a:pPr marL="1085850" lvl="1" indent="-342900" eaLnBrk="1" hangingPunct="1">
              <a:buFontTx/>
              <a:buChar char="•"/>
            </a:pPr>
            <a:r>
              <a:rPr lang="en-US" altLang="en-US" dirty="0" smtClean="0">
                <a:latin typeface="Arial" pitchFamily="34" charset="0"/>
              </a:rPr>
              <a:t>Why did Soviet people support Stalin?</a:t>
            </a:r>
          </a:p>
        </p:txBody>
      </p:sp>
    </p:spTree>
    <p:extLst>
      <p:ext uri="{BB962C8B-B14F-4D97-AF65-F5344CB8AC3E}">
        <p14:creationId xmlns:p14="http://schemas.microsoft.com/office/powerpoint/2010/main" val="1566510594"/>
      </p:ext>
    </p:extLst>
  </p:cSld>
  <p:clrMapOvr>
    <a:masterClrMapping/>
  </p:clrMapOvr>
  <p:transition spd="med">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79450" y="40957"/>
            <a:ext cx="7772400" cy="492443"/>
          </a:xfrm>
        </p:spPr>
        <p:txBody>
          <a:bodyPr/>
          <a:lstStyle/>
          <a:p>
            <a:r>
              <a:rPr lang="en-US" altLang="en-US" sz="2600" dirty="0" smtClean="0"/>
              <a:t>The Collectivization of Soviet Agriculture</a:t>
            </a:r>
            <a:endParaRPr lang="en-US" sz="2600" dirty="0"/>
          </a:p>
        </p:txBody>
      </p:sp>
      <p:pic>
        <p:nvPicPr>
          <p:cNvPr id="8193" name="Picture 1" descr="The Collectivization of Soviet Agriculture. One of the goals of collectivization was to introduce modern farm machinery. This poster highlights Josef Stalin’s personal connection with mechanization. The tractors and operators were assigned to tractor stations, which then supplied them to individual collective farm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019300" y="583882"/>
            <a:ext cx="4991100" cy="6223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48136" y="6581001"/>
            <a:ext cx="685800" cy="276999"/>
          </a:xfrm>
        </p:spPr>
        <p:txBody>
          <a:bodyPr/>
          <a:lstStyle/>
          <a:p>
            <a:r>
              <a:rPr lang="en-US" altLang="en-US" sz="1200" b="1" dirty="0" smtClean="0"/>
              <a:t> p808</a:t>
            </a:r>
          </a:p>
        </p:txBody>
      </p:sp>
    </p:spTree>
    <p:extLst>
      <p:ext uri="{BB962C8B-B14F-4D97-AF65-F5344CB8AC3E}">
        <p14:creationId xmlns:p14="http://schemas.microsoft.com/office/powerpoint/2010/main" val="222039120"/>
      </p:ext>
    </p:extLst>
  </p:cSld>
  <p:clrMapOvr>
    <a:masterClrMapping/>
  </p:clrMapOvr>
  <p:transition spd="med">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799" y="228354"/>
            <a:ext cx="7772400" cy="492443"/>
          </a:xfrm>
        </p:spPr>
        <p:txBody>
          <a:bodyPr/>
          <a:lstStyle/>
          <a:p>
            <a:r>
              <a:rPr lang="en-US" sz="2600" dirty="0" smtClean="0"/>
              <a:t>Chronology from 1920-1945</a:t>
            </a:r>
            <a:endParaRPr lang="en-US" sz="2600" dirty="0"/>
          </a:p>
        </p:txBody>
      </p:sp>
      <p:graphicFrame>
        <p:nvGraphicFramePr>
          <p:cNvPr id="4" name="Table 3"/>
          <p:cNvGraphicFramePr>
            <a:graphicFrameLocks noGrp="1"/>
          </p:cNvGraphicFramePr>
          <p:nvPr>
            <p:extLst/>
          </p:nvPr>
        </p:nvGraphicFramePr>
        <p:xfrm>
          <a:off x="304799" y="781967"/>
          <a:ext cx="8534401" cy="5745048"/>
        </p:xfrm>
        <a:graphic>
          <a:graphicData uri="http://schemas.openxmlformats.org/drawingml/2006/table">
            <a:tbl>
              <a:tblPr firstRow="1" bandRow="1">
                <a:tableStyleId>{5C22544A-7EE6-4342-B048-85BDC9FD1C3A}</a:tableStyleId>
              </a:tblPr>
              <a:tblGrid>
                <a:gridCol w="494730"/>
                <a:gridCol w="4327929"/>
                <a:gridCol w="3711742"/>
              </a:tblGrid>
              <a:tr h="228600">
                <a:tc>
                  <a:txBody>
                    <a:bodyPr/>
                    <a:lstStyle/>
                    <a:p>
                      <a:pPr marL="0" marR="0">
                        <a:spcBef>
                          <a:spcPts val="0"/>
                        </a:spcBef>
                        <a:spcAft>
                          <a:spcPts val="0"/>
                        </a:spcAft>
                      </a:pPr>
                      <a:r>
                        <a:rPr lang="en-US" sz="700" dirty="0">
                          <a:solidFill>
                            <a:schemeClr val="accent1"/>
                          </a:solidFill>
                          <a:effectLst/>
                          <a:latin typeface="Calibri" panose="020F0502020204030204" pitchFamily="34" charset="0"/>
                        </a:rPr>
                        <a:t>Empty cell</a:t>
                      </a:r>
                      <a:endParaRPr lang="en-US" sz="700" dirty="0">
                        <a:solidFill>
                          <a:schemeClr val="accent1"/>
                        </a:solidFill>
                        <a:effectLst/>
                        <a:latin typeface="Calibri" panose="020F0502020204030204" pitchFamily="34" charset="0"/>
                        <a:ea typeface="MS Mincho"/>
                        <a:cs typeface="Times New Roman"/>
                      </a:endParaRPr>
                    </a:p>
                  </a:txBody>
                  <a:tcPr marL="28785" marR="28785" marT="0" marB="0"/>
                </a:tc>
                <a:tc>
                  <a:txBody>
                    <a:bodyPr/>
                    <a:lstStyle/>
                    <a:p>
                      <a:pPr marL="0" marR="0">
                        <a:spcBef>
                          <a:spcPts val="0"/>
                        </a:spcBef>
                        <a:spcAft>
                          <a:spcPts val="0"/>
                        </a:spcAft>
                      </a:pPr>
                      <a:r>
                        <a:rPr lang="en-US" sz="1200">
                          <a:effectLst/>
                          <a:latin typeface="Calibri" panose="020F0502020204030204" pitchFamily="34" charset="0"/>
                        </a:rPr>
                        <a:t>United States, Europe, and North Africa</a:t>
                      </a:r>
                      <a:endParaRPr lang="en-US" sz="1200">
                        <a:effectLst/>
                        <a:latin typeface="Calibri" panose="020F0502020204030204" pitchFamily="34" charset="0"/>
                        <a:ea typeface="MS Mincho"/>
                        <a:cs typeface="Times New Roman"/>
                      </a:endParaRPr>
                    </a:p>
                  </a:txBody>
                  <a:tcPr marL="28785" marR="28785" marT="0" marB="0"/>
                </a:tc>
                <a:tc>
                  <a:txBody>
                    <a:bodyPr/>
                    <a:lstStyle/>
                    <a:p>
                      <a:pPr marL="0" marR="0">
                        <a:spcBef>
                          <a:spcPts val="0"/>
                        </a:spcBef>
                        <a:spcAft>
                          <a:spcPts val="0"/>
                        </a:spcAft>
                      </a:pPr>
                      <a:r>
                        <a:rPr lang="en-US" sz="1200">
                          <a:effectLst/>
                          <a:latin typeface="Calibri" panose="020F0502020204030204" pitchFamily="34" charset="0"/>
                        </a:rPr>
                        <a:t>Asia and the Pacific</a:t>
                      </a:r>
                      <a:endParaRPr lang="en-US" sz="1200">
                        <a:effectLst/>
                        <a:latin typeface="Calibri" panose="020F0502020204030204" pitchFamily="34" charset="0"/>
                        <a:ea typeface="MS Mincho"/>
                        <a:cs typeface="Times New Roman"/>
                      </a:endParaRPr>
                    </a:p>
                  </a:txBody>
                  <a:tcPr marL="28785" marR="28785" marT="0" marB="0"/>
                </a:tc>
              </a:tr>
              <a:tr h="589633">
                <a:tc>
                  <a:txBody>
                    <a:bodyPr/>
                    <a:lstStyle/>
                    <a:p>
                      <a:pPr marL="0" marR="0">
                        <a:spcBef>
                          <a:spcPts val="0"/>
                        </a:spcBef>
                        <a:spcAft>
                          <a:spcPts val="0"/>
                        </a:spcAft>
                      </a:pPr>
                      <a:r>
                        <a:rPr lang="en-US" sz="1200" b="1" dirty="0">
                          <a:effectLst/>
                          <a:latin typeface="Calibri" panose="020F0502020204030204" pitchFamily="34" charset="0"/>
                        </a:rPr>
                        <a:t>1920</a:t>
                      </a:r>
                      <a:endParaRPr lang="en-US" sz="1200" b="1" dirty="0">
                        <a:effectLst/>
                        <a:latin typeface="Calibri" panose="020F0502020204030204" pitchFamily="34" charset="0"/>
                        <a:ea typeface="MS Mincho"/>
                        <a:cs typeface="Times New Roman"/>
                      </a:endParaRPr>
                    </a:p>
                  </a:txBody>
                  <a:tcPr marL="28785" marR="28785" marT="0" marB="0"/>
                </a:tc>
                <a:tc>
                  <a:txBody>
                    <a:bodyPr/>
                    <a:lstStyle/>
                    <a:p>
                      <a:pPr marL="0" marR="0">
                        <a:spcBef>
                          <a:spcPts val="0"/>
                        </a:spcBef>
                        <a:spcAft>
                          <a:spcPts val="0"/>
                        </a:spcAft>
                      </a:pPr>
                      <a:r>
                        <a:rPr lang="en-US" sz="1200" dirty="0">
                          <a:effectLst/>
                          <a:latin typeface="Calibri" panose="020F0502020204030204" pitchFamily="34" charset="0"/>
                        </a:rPr>
                        <a:t>1928 Stalin introduces Five-Year Plans and the collectivization of agriculture</a:t>
                      </a:r>
                    </a:p>
                    <a:p>
                      <a:pPr marL="0" marR="0">
                        <a:spcBef>
                          <a:spcPts val="0"/>
                        </a:spcBef>
                        <a:spcAft>
                          <a:spcPts val="0"/>
                        </a:spcAft>
                      </a:pPr>
                      <a:r>
                        <a:rPr lang="en-US" sz="1200" dirty="0">
                          <a:effectLst/>
                          <a:latin typeface="Calibri" panose="020F0502020204030204" pitchFamily="34" charset="0"/>
                        </a:rPr>
                        <a:t>1929 Great Depression begins in United States</a:t>
                      </a:r>
                      <a:endParaRPr lang="en-US" sz="1200" dirty="0">
                        <a:effectLst/>
                        <a:latin typeface="Calibri" panose="020F0502020204030204" pitchFamily="34" charset="0"/>
                        <a:ea typeface="MS Mincho"/>
                        <a:cs typeface="Times New Roman"/>
                      </a:endParaRPr>
                    </a:p>
                  </a:txBody>
                  <a:tcPr marL="28785" marR="28785" marT="0" marB="0"/>
                </a:tc>
                <a:tc>
                  <a:txBody>
                    <a:bodyPr/>
                    <a:lstStyle/>
                    <a:p>
                      <a:pPr marL="0" marR="0">
                        <a:spcBef>
                          <a:spcPts val="0"/>
                        </a:spcBef>
                        <a:spcAft>
                          <a:spcPts val="0"/>
                        </a:spcAft>
                      </a:pPr>
                      <a:r>
                        <a:rPr lang="en-US" sz="1200" dirty="0">
                          <a:solidFill>
                            <a:srgbClr val="E7F4F5"/>
                          </a:solidFill>
                          <a:effectLst/>
                          <a:latin typeface="Calibri" panose="020F0502020204030204" pitchFamily="34" charset="0"/>
                        </a:rPr>
                        <a:t>Empty cell</a:t>
                      </a:r>
                      <a:endParaRPr lang="en-US" sz="1200" dirty="0">
                        <a:solidFill>
                          <a:srgbClr val="E7F4F5"/>
                        </a:solidFill>
                        <a:effectLst/>
                        <a:latin typeface="Calibri" panose="020F0502020204030204" pitchFamily="34" charset="0"/>
                        <a:ea typeface="MS Mincho"/>
                        <a:cs typeface="Times New Roman"/>
                      </a:endParaRPr>
                    </a:p>
                  </a:txBody>
                  <a:tcPr marL="28785" marR="28785" marT="0" marB="0"/>
                </a:tc>
              </a:tr>
              <a:tr h="685800">
                <a:tc>
                  <a:txBody>
                    <a:bodyPr/>
                    <a:lstStyle/>
                    <a:p>
                      <a:pPr marL="0" marR="0">
                        <a:spcBef>
                          <a:spcPts val="0"/>
                        </a:spcBef>
                        <a:spcAft>
                          <a:spcPts val="0"/>
                        </a:spcAft>
                      </a:pPr>
                      <a:r>
                        <a:rPr lang="en-US" sz="1200" b="1" dirty="0" smtClean="0">
                          <a:effectLst/>
                          <a:latin typeface="Calibri" panose="020F0502020204030204" pitchFamily="34" charset="0"/>
                        </a:rPr>
                        <a:t>1930</a:t>
                      </a:r>
                      <a:endParaRPr lang="en-US" sz="1200" b="1" dirty="0">
                        <a:effectLst/>
                        <a:latin typeface="Calibri" panose="020F0502020204030204" pitchFamily="34" charset="0"/>
                        <a:ea typeface="MS Mincho"/>
                        <a:cs typeface="Times New Roman"/>
                      </a:endParaRPr>
                    </a:p>
                  </a:txBody>
                  <a:tcPr marL="28785" marR="28785" marT="0" marB="0"/>
                </a:tc>
                <a:tc>
                  <a:txBody>
                    <a:bodyPr/>
                    <a:lstStyle/>
                    <a:p>
                      <a:pPr marL="0" marR="0">
                        <a:spcBef>
                          <a:spcPts val="0"/>
                        </a:spcBef>
                        <a:spcAft>
                          <a:spcPts val="0"/>
                        </a:spcAft>
                      </a:pPr>
                      <a:r>
                        <a:rPr lang="en-US" sz="1200" dirty="0">
                          <a:latin typeface="Calibri" panose="020F0502020204030204" pitchFamily="34" charset="0"/>
                        </a:rPr>
                        <a:t>1931 Great Depression reaches Europe </a:t>
                      </a:r>
                    </a:p>
                    <a:p>
                      <a:pPr marL="0" marR="0">
                        <a:spcBef>
                          <a:spcPts val="0"/>
                        </a:spcBef>
                        <a:spcAft>
                          <a:spcPts val="0"/>
                        </a:spcAft>
                      </a:pPr>
                      <a:r>
                        <a:rPr lang="en-US" sz="1200" dirty="0">
                          <a:latin typeface="Calibri" panose="020F0502020204030204" pitchFamily="34" charset="0"/>
                        </a:rPr>
                        <a:t>1933 Hitler comes to power in </a:t>
                      </a:r>
                      <a:r>
                        <a:rPr lang="en-US" sz="1200" dirty="0" smtClean="0">
                          <a:latin typeface="Calibri" panose="020F0502020204030204" pitchFamily="34" charset="0"/>
                        </a:rPr>
                        <a:t>Germany</a:t>
                      </a:r>
                      <a:endParaRPr lang="en-US" sz="1200" dirty="0">
                        <a:latin typeface="Calibri" panose="020F0502020204030204" pitchFamily="34" charset="0"/>
                      </a:endParaRPr>
                    </a:p>
                  </a:txBody>
                  <a:tcPr marL="28785" marR="28785" marT="0" marB="0">
                    <a:solidFill>
                      <a:srgbClr val="F7FBFB"/>
                    </a:solidFill>
                  </a:tcPr>
                </a:tc>
                <a:tc>
                  <a:txBody>
                    <a:bodyPr/>
                    <a:lstStyle/>
                    <a:p>
                      <a:pPr marL="0" marR="0">
                        <a:spcBef>
                          <a:spcPts val="0"/>
                        </a:spcBef>
                        <a:spcAft>
                          <a:spcPts val="0"/>
                        </a:spcAft>
                      </a:pPr>
                      <a:r>
                        <a:rPr lang="en-US" sz="1200" dirty="0">
                          <a:latin typeface="Calibri" panose="020F0502020204030204" pitchFamily="34" charset="0"/>
                        </a:rPr>
                        <a:t>1931 Japanese forces occupy Manchuria </a:t>
                      </a:r>
                    </a:p>
                    <a:p>
                      <a:pPr marL="0" marR="0">
                        <a:spcBef>
                          <a:spcPts val="0"/>
                        </a:spcBef>
                        <a:spcAft>
                          <a:spcPts val="0"/>
                        </a:spcAft>
                      </a:pPr>
                      <a:r>
                        <a:rPr lang="en-US" sz="1200" dirty="0">
                          <a:latin typeface="Calibri" panose="020F0502020204030204" pitchFamily="34" charset="0"/>
                        </a:rPr>
                        <a:t>1934-1935 Mao leads Communists on Long </a:t>
                      </a:r>
                      <a:r>
                        <a:rPr lang="en-US" sz="1200" dirty="0" smtClean="0">
                          <a:latin typeface="Calibri" panose="020F0502020204030204" pitchFamily="34" charset="0"/>
                        </a:rPr>
                        <a:t>March</a:t>
                      </a:r>
                    </a:p>
                  </a:txBody>
                  <a:tcPr marL="28785" marR="28785" marT="0" marB="0">
                    <a:solidFill>
                      <a:srgbClr val="F7FBFB"/>
                    </a:solidFill>
                  </a:tcPr>
                </a:tc>
              </a:tr>
              <a:tr h="72245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dirty="0" smtClean="0">
                          <a:effectLst/>
                          <a:latin typeface="Calibri" panose="020F0502020204030204" pitchFamily="34" charset="0"/>
                        </a:rPr>
                        <a:t>1935</a:t>
                      </a:r>
                      <a:endParaRPr lang="en-US" sz="1200" b="1" dirty="0" smtClean="0">
                        <a:effectLst/>
                        <a:latin typeface="Calibri" panose="020F0502020204030204" pitchFamily="34" charset="0"/>
                        <a:ea typeface="MS Mincho"/>
                        <a:cs typeface="Times New Roman"/>
                      </a:endParaRPr>
                    </a:p>
                    <a:p>
                      <a:pPr marL="0" marR="0">
                        <a:spcBef>
                          <a:spcPts val="0"/>
                        </a:spcBef>
                        <a:spcAft>
                          <a:spcPts val="0"/>
                        </a:spcAft>
                      </a:pPr>
                      <a:endParaRPr lang="en-US" sz="1200" b="1" dirty="0">
                        <a:effectLst/>
                        <a:latin typeface="Calibri" panose="020F0502020204030204" pitchFamily="34" charset="0"/>
                        <a:ea typeface="MS Mincho"/>
                        <a:cs typeface="Times New Roman"/>
                      </a:endParaRPr>
                    </a:p>
                  </a:txBody>
                  <a:tcPr marL="28785" marR="28785" marT="0" marB="0"/>
                </a:tc>
                <a:tc>
                  <a:txBody>
                    <a:bodyPr/>
                    <a:lstStyle/>
                    <a:p>
                      <a:pPr marL="0" marR="0">
                        <a:spcBef>
                          <a:spcPts val="0"/>
                        </a:spcBef>
                        <a:spcAft>
                          <a:spcPts val="0"/>
                        </a:spcAft>
                      </a:pPr>
                      <a:r>
                        <a:rPr lang="en-US" sz="1200" dirty="0" smtClean="0">
                          <a:effectLst/>
                          <a:latin typeface="Calibri" panose="020F0502020204030204" pitchFamily="34" charset="0"/>
                        </a:rPr>
                        <a:t>1936 Hitler invades the Rhineland</a:t>
                      </a: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1939 (Sept. 1) German forces invade Poland</a:t>
                      </a:r>
                      <a:endParaRPr lang="en-US" sz="1200" dirty="0" smtClean="0">
                        <a:effectLst/>
                        <a:latin typeface="Calibri" panose="020F0502020204030204" pitchFamily="34" charset="0"/>
                        <a:ea typeface="MS Mincho"/>
                        <a:cs typeface="Times New Roman"/>
                      </a:endParaRPr>
                    </a:p>
                    <a:p>
                      <a:pPr marL="0" marR="0">
                        <a:spcBef>
                          <a:spcPts val="0"/>
                        </a:spcBef>
                        <a:spcAft>
                          <a:spcPts val="0"/>
                        </a:spcAft>
                      </a:pPr>
                      <a:endParaRPr lang="en-US" sz="1200" dirty="0">
                        <a:effectLst/>
                        <a:latin typeface="Calibri" panose="020F0502020204030204" pitchFamily="34" charset="0"/>
                        <a:ea typeface="MS Mincho"/>
                        <a:cs typeface="Times New Roman"/>
                      </a:endParaRPr>
                    </a:p>
                  </a:txBody>
                  <a:tcPr marL="28785" marR="28785" marT="0" marB="0"/>
                </a:tc>
                <a:tc>
                  <a:txBody>
                    <a:bodyPr/>
                    <a:lstStyle/>
                    <a:p>
                      <a:pPr marL="0" marR="0">
                        <a:spcBef>
                          <a:spcPts val="0"/>
                        </a:spcBef>
                        <a:spcAft>
                          <a:spcPts val="0"/>
                        </a:spcAft>
                      </a:pPr>
                      <a:r>
                        <a:rPr lang="en-US" sz="1200" dirty="0" smtClean="0">
                          <a:effectLst/>
                          <a:latin typeface="Calibri" panose="020F0502020204030204" pitchFamily="34" charset="0"/>
                        </a:rPr>
                        <a:t>1937 Japanese troops invade China, conquer coastal provinces; Chiang Kai-shek flees to Sichuan</a:t>
                      </a:r>
                    </a:p>
                    <a:p>
                      <a:pPr marL="0" marR="0">
                        <a:spcBef>
                          <a:spcPts val="0"/>
                        </a:spcBef>
                        <a:spcAft>
                          <a:spcPts val="0"/>
                        </a:spcAft>
                      </a:pPr>
                      <a:r>
                        <a:rPr lang="en-US" sz="1200" dirty="0" smtClean="0">
                          <a:effectLst/>
                          <a:latin typeface="Calibri" panose="020F0502020204030204" pitchFamily="34" charset="0"/>
                        </a:rPr>
                        <a:t>1937-1938 Japanese troops take Nanjing</a:t>
                      </a:r>
                      <a:endParaRPr lang="en-US" sz="1200" dirty="0" smtClean="0">
                        <a:effectLst/>
                        <a:latin typeface="Calibri" panose="020F0502020204030204" pitchFamily="34" charset="0"/>
                        <a:ea typeface="MS Mincho"/>
                        <a:cs typeface="Times New Roman"/>
                      </a:endParaRPr>
                    </a:p>
                    <a:p>
                      <a:pPr marL="0" marR="0">
                        <a:spcBef>
                          <a:spcPts val="0"/>
                        </a:spcBef>
                        <a:spcAft>
                          <a:spcPts val="0"/>
                        </a:spcAft>
                      </a:pPr>
                      <a:endParaRPr lang="en-US" sz="1200" dirty="0">
                        <a:effectLst/>
                        <a:latin typeface="Calibri" panose="020F0502020204030204" pitchFamily="34" charset="0"/>
                        <a:ea typeface="MS Mincho"/>
                        <a:cs typeface="Times New Roman"/>
                      </a:endParaRPr>
                    </a:p>
                  </a:txBody>
                  <a:tcPr marL="28785" marR="28785" marT="0" marB="0"/>
                </a:tc>
              </a:tr>
              <a:tr h="2078333">
                <a:tc>
                  <a:txBody>
                    <a:bodyPr/>
                    <a:lstStyle/>
                    <a:p>
                      <a:pPr marL="0" marR="0">
                        <a:spcBef>
                          <a:spcPts val="0"/>
                        </a:spcBef>
                        <a:spcAft>
                          <a:spcPts val="0"/>
                        </a:spcAft>
                      </a:pPr>
                      <a:r>
                        <a:rPr lang="en-US" sz="1200" b="1">
                          <a:effectLst/>
                          <a:latin typeface="Calibri" panose="020F0502020204030204" pitchFamily="34" charset="0"/>
                        </a:rPr>
                        <a:t>1940</a:t>
                      </a:r>
                      <a:endParaRPr lang="en-US" sz="1200" b="1">
                        <a:effectLst/>
                        <a:latin typeface="Calibri" panose="020F0502020204030204" pitchFamily="34" charset="0"/>
                        <a:ea typeface="MS Mincho"/>
                        <a:cs typeface="Times New Roman"/>
                      </a:endParaRPr>
                    </a:p>
                  </a:txBody>
                  <a:tcPr marL="28785" marR="28785" marT="0" marB="0"/>
                </a:tc>
                <a:tc>
                  <a:txBody>
                    <a:bodyPr/>
                    <a:lstStyle/>
                    <a:p>
                      <a:pPr marL="0" marR="0">
                        <a:spcBef>
                          <a:spcPts val="0"/>
                        </a:spcBef>
                        <a:spcAft>
                          <a:spcPts val="0"/>
                        </a:spcAft>
                      </a:pPr>
                      <a:r>
                        <a:rPr lang="en-US" sz="1200" dirty="0">
                          <a:effectLst/>
                          <a:latin typeface="Calibri" panose="020F0502020204030204" pitchFamily="34" charset="0"/>
                        </a:rPr>
                        <a:t>1940 (March-April) German forces conquer Denmark, Norway, the Netherlands, and Belgium </a:t>
                      </a:r>
                    </a:p>
                    <a:p>
                      <a:pPr marL="0" marR="0">
                        <a:spcBef>
                          <a:spcPts val="0"/>
                        </a:spcBef>
                        <a:spcAft>
                          <a:spcPts val="0"/>
                        </a:spcAft>
                      </a:pPr>
                      <a:r>
                        <a:rPr lang="en-US" sz="1200" dirty="0">
                          <a:effectLst/>
                          <a:latin typeface="Calibri" panose="020F0502020204030204" pitchFamily="34" charset="0"/>
                        </a:rPr>
                        <a:t>1940 (May-June) German forces conquer France</a:t>
                      </a:r>
                    </a:p>
                    <a:p>
                      <a:pPr marL="0" marR="0">
                        <a:spcBef>
                          <a:spcPts val="0"/>
                        </a:spcBef>
                        <a:spcAft>
                          <a:spcPts val="0"/>
                        </a:spcAft>
                      </a:pPr>
                      <a:r>
                        <a:rPr lang="en-US" sz="1200" dirty="0">
                          <a:effectLst/>
                          <a:latin typeface="Calibri" panose="020F0502020204030204" pitchFamily="34" charset="0"/>
                        </a:rPr>
                        <a:t>1940 (June-Sept.) Battle of Britain</a:t>
                      </a:r>
                    </a:p>
                    <a:p>
                      <a:pPr marL="0" marR="0">
                        <a:spcBef>
                          <a:spcPts val="0"/>
                        </a:spcBef>
                        <a:spcAft>
                          <a:spcPts val="0"/>
                        </a:spcAft>
                      </a:pPr>
                      <a:r>
                        <a:rPr lang="en-US" sz="1200" dirty="0">
                          <a:effectLst/>
                          <a:latin typeface="Calibri" panose="020F0502020204030204" pitchFamily="34" charset="0"/>
                        </a:rPr>
                        <a:t>1941 (June 21) German forces invade USSR</a:t>
                      </a:r>
                    </a:p>
                    <a:p>
                      <a:pPr marL="0" marR="0">
                        <a:spcBef>
                          <a:spcPts val="0"/>
                        </a:spcBef>
                        <a:spcAft>
                          <a:spcPts val="0"/>
                        </a:spcAft>
                      </a:pPr>
                      <a:r>
                        <a:rPr lang="en-US" sz="1200" dirty="0">
                          <a:effectLst/>
                          <a:latin typeface="Calibri" panose="020F0502020204030204" pitchFamily="34" charset="0"/>
                        </a:rPr>
                        <a:t>1942-1943 Allies and Germany battle for control of North Africa</a:t>
                      </a:r>
                    </a:p>
                    <a:p>
                      <a:pPr marL="0" marR="0">
                        <a:spcBef>
                          <a:spcPts val="0"/>
                        </a:spcBef>
                        <a:spcAft>
                          <a:spcPts val="0"/>
                        </a:spcAft>
                      </a:pPr>
                      <a:r>
                        <a:rPr lang="en-US" sz="1200" dirty="0">
                          <a:effectLst/>
                          <a:latin typeface="Calibri" panose="020F0502020204030204" pitchFamily="34" charset="0"/>
                        </a:rPr>
                        <a:t>1943 Soviet victory in Battle of Stalingrad</a:t>
                      </a:r>
                    </a:p>
                    <a:p>
                      <a:pPr marL="0" marR="0">
                        <a:spcBef>
                          <a:spcPts val="0"/>
                        </a:spcBef>
                        <a:spcAft>
                          <a:spcPts val="0"/>
                        </a:spcAft>
                      </a:pPr>
                      <a:r>
                        <a:rPr lang="en-US" sz="1200" dirty="0">
                          <a:effectLst/>
                          <a:latin typeface="Calibri" panose="020F0502020204030204" pitchFamily="34" charset="0"/>
                        </a:rPr>
                        <a:t>1943-1944 Red Army slowly pushes Wehrmacht back to Germany</a:t>
                      </a:r>
                    </a:p>
                    <a:p>
                      <a:pPr marL="0" marR="0">
                        <a:spcBef>
                          <a:spcPts val="0"/>
                        </a:spcBef>
                        <a:spcAft>
                          <a:spcPts val="0"/>
                        </a:spcAft>
                      </a:pPr>
                      <a:r>
                        <a:rPr lang="en-US" sz="1200" dirty="0">
                          <a:effectLst/>
                          <a:latin typeface="Calibri" panose="020F0502020204030204" pitchFamily="34" charset="0"/>
                        </a:rPr>
                        <a:t>1944 (June 6) D-day: U.S., British, and Canadian troops land in Normandy</a:t>
                      </a:r>
                      <a:endParaRPr lang="en-US" sz="1200" dirty="0">
                        <a:effectLst/>
                        <a:latin typeface="Calibri" panose="020F0502020204030204" pitchFamily="34" charset="0"/>
                        <a:ea typeface="MS Mincho"/>
                        <a:cs typeface="Times New Roman"/>
                      </a:endParaRPr>
                    </a:p>
                  </a:txBody>
                  <a:tcPr marL="28785" marR="28785" marT="0" marB="0"/>
                </a:tc>
                <a:tc>
                  <a:txBody>
                    <a:bodyPr/>
                    <a:lstStyle/>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1941 </a:t>
                      </a:r>
                      <a:r>
                        <a:rPr lang="en-US" sz="1200" dirty="0">
                          <a:effectLst/>
                          <a:latin typeface="Calibri" panose="020F0502020204030204" pitchFamily="34" charset="0"/>
                        </a:rPr>
                        <a:t>(Dec. 7) Japanese aircraft bomb Pearl Harbor</a:t>
                      </a:r>
                    </a:p>
                    <a:p>
                      <a:pPr marL="0" marR="0">
                        <a:spcBef>
                          <a:spcPts val="0"/>
                        </a:spcBef>
                        <a:spcAft>
                          <a:spcPts val="0"/>
                        </a:spcAft>
                      </a:pPr>
                      <a:r>
                        <a:rPr lang="en-US" sz="1200" dirty="0">
                          <a:effectLst/>
                          <a:latin typeface="Calibri" panose="020F0502020204030204" pitchFamily="34" charset="0"/>
                        </a:rPr>
                        <a:t>1942 (Jan.-March) Japanese conquer Thailand, Philip­pines, Malaya</a:t>
                      </a:r>
                    </a:p>
                    <a:p>
                      <a:pPr marL="0" marR="0">
                        <a:spcBef>
                          <a:spcPts val="0"/>
                        </a:spcBef>
                        <a:spcAft>
                          <a:spcPts val="0"/>
                        </a:spcAft>
                      </a:pPr>
                      <a:r>
                        <a:rPr lang="en-US" sz="1200" dirty="0">
                          <a:effectLst/>
                          <a:latin typeface="Calibri" panose="020F0502020204030204" pitchFamily="34" charset="0"/>
                        </a:rPr>
                        <a:t>1942 (June) United States Navy defeats Japan at Battle of Midway</a:t>
                      </a:r>
                      <a:endParaRPr lang="en-US" sz="1200" dirty="0">
                        <a:effectLst/>
                        <a:latin typeface="Calibri" panose="020F0502020204030204" pitchFamily="34" charset="0"/>
                        <a:ea typeface="MS Mincho"/>
                        <a:cs typeface="Times New Roman"/>
                      </a:endParaRPr>
                    </a:p>
                  </a:txBody>
                  <a:tcPr marL="28785" marR="28785" marT="0" marB="0"/>
                </a:tc>
              </a:tr>
              <a:tr h="1248282">
                <a:tc>
                  <a:txBody>
                    <a:bodyPr/>
                    <a:lstStyle/>
                    <a:p>
                      <a:pPr marL="0" marR="0">
                        <a:spcBef>
                          <a:spcPts val="0"/>
                        </a:spcBef>
                        <a:spcAft>
                          <a:spcPts val="0"/>
                        </a:spcAft>
                      </a:pPr>
                      <a:r>
                        <a:rPr lang="en-US" sz="1200" b="1" dirty="0">
                          <a:effectLst/>
                          <a:latin typeface="Calibri" panose="020F0502020204030204" pitchFamily="34" charset="0"/>
                        </a:rPr>
                        <a:t>1945</a:t>
                      </a:r>
                      <a:endParaRPr lang="en-US" sz="1200" b="1" dirty="0">
                        <a:effectLst/>
                        <a:latin typeface="Calibri" panose="020F0502020204030204" pitchFamily="34" charset="0"/>
                        <a:ea typeface="MS Mincho"/>
                        <a:cs typeface="Times New Roman"/>
                      </a:endParaRPr>
                    </a:p>
                  </a:txBody>
                  <a:tcPr marL="28785" marR="28785" marT="0" marB="0"/>
                </a:tc>
                <a:tc>
                  <a:txBody>
                    <a:bodyPr/>
                    <a:lstStyle/>
                    <a:p>
                      <a:pPr marL="0" marR="0">
                        <a:spcBef>
                          <a:spcPts val="0"/>
                        </a:spcBef>
                        <a:spcAft>
                          <a:spcPts val="0"/>
                        </a:spcAft>
                      </a:pPr>
                      <a:r>
                        <a:rPr lang="en-US" sz="1200" dirty="0">
                          <a:effectLst/>
                          <a:latin typeface="Calibri" panose="020F0502020204030204" pitchFamily="34" charset="0"/>
                        </a:rPr>
                        <a:t>1945 (May 7) Germany surrenders</a:t>
                      </a:r>
                      <a:endParaRPr lang="en-US" sz="1200" dirty="0">
                        <a:effectLst/>
                        <a:latin typeface="Calibri" panose="020F0502020204030204" pitchFamily="34" charset="0"/>
                        <a:ea typeface="MS Mincho"/>
                        <a:cs typeface="Times New Roman"/>
                      </a:endParaRPr>
                    </a:p>
                  </a:txBody>
                  <a:tcPr marL="28785" marR="28785" marT="0" marB="0"/>
                </a:tc>
                <a:tc>
                  <a:txBody>
                    <a:bodyPr/>
                    <a:lstStyle/>
                    <a:p>
                      <a:pPr marL="0" marR="0">
                        <a:spcBef>
                          <a:spcPts val="0"/>
                        </a:spcBef>
                        <a:spcAft>
                          <a:spcPts val="0"/>
                        </a:spcAft>
                      </a:pPr>
                      <a:r>
                        <a:rPr lang="en-US" sz="1200" dirty="0">
                          <a:effectLst/>
                          <a:latin typeface="Calibri" panose="020F0502020204030204" pitchFamily="34" charset="0"/>
                        </a:rPr>
                        <a:t>1945 (Aug. 6) United States drops atomic bomb on Hiroshima </a:t>
                      </a:r>
                    </a:p>
                    <a:p>
                      <a:pPr marL="0" marR="0">
                        <a:spcBef>
                          <a:spcPts val="0"/>
                        </a:spcBef>
                        <a:spcAft>
                          <a:spcPts val="0"/>
                        </a:spcAft>
                      </a:pPr>
                      <a:r>
                        <a:rPr lang="en-US" sz="1200" dirty="0">
                          <a:effectLst/>
                          <a:latin typeface="Calibri" panose="020F0502020204030204" pitchFamily="34" charset="0"/>
                        </a:rPr>
                        <a:t>1945 (Aug. 14) Japan surrenders </a:t>
                      </a:r>
                    </a:p>
                    <a:p>
                      <a:pPr marL="0" marR="0">
                        <a:spcBef>
                          <a:spcPts val="0"/>
                        </a:spcBef>
                        <a:spcAft>
                          <a:spcPts val="0"/>
                        </a:spcAft>
                      </a:pPr>
                      <a:r>
                        <a:rPr lang="en-US" sz="1200" dirty="0">
                          <a:effectLst/>
                          <a:latin typeface="Calibri" panose="020F0502020204030204" pitchFamily="34" charset="0"/>
                        </a:rPr>
                        <a:t>1945-1949 Civil war in China</a:t>
                      </a:r>
                    </a:p>
                    <a:p>
                      <a:pPr marL="0" marR="0">
                        <a:spcBef>
                          <a:spcPts val="0"/>
                        </a:spcBef>
                        <a:spcAft>
                          <a:spcPts val="0"/>
                        </a:spcAft>
                      </a:pPr>
                      <a:r>
                        <a:rPr lang="en-US" sz="1200" dirty="0">
                          <a:effectLst/>
                          <a:latin typeface="Calibri" panose="020F0502020204030204" pitchFamily="34" charset="0"/>
                        </a:rPr>
                        <a:t>1949 (Oct. 1) Communists defeat </a:t>
                      </a:r>
                      <a:r>
                        <a:rPr lang="en-US" sz="1200" dirty="0" err="1">
                          <a:effectLst/>
                          <a:latin typeface="Calibri" panose="020F0502020204030204" pitchFamily="34" charset="0"/>
                        </a:rPr>
                        <a:t>Guomindang</a:t>
                      </a:r>
                      <a:r>
                        <a:rPr lang="en-US" sz="1200" dirty="0">
                          <a:effectLst/>
                          <a:latin typeface="Calibri" panose="020F0502020204030204" pitchFamily="34" charset="0"/>
                        </a:rPr>
                        <a:t>; Mao proclaims People's Republic of China</a:t>
                      </a:r>
                      <a:endParaRPr lang="en-US" sz="1200" dirty="0">
                        <a:effectLst/>
                        <a:latin typeface="Calibri" panose="020F0502020204030204" pitchFamily="34" charset="0"/>
                        <a:ea typeface="MS Mincho"/>
                        <a:cs typeface="Times New Roman"/>
                      </a:endParaRPr>
                    </a:p>
                  </a:txBody>
                  <a:tcPr marL="28785" marR="28785" marT="0" marB="0"/>
                </a:tc>
              </a:tr>
            </a:tbl>
          </a:graphicData>
        </a:graphic>
      </p:graphicFrame>
      <p:sp>
        <p:nvSpPr>
          <p:cNvPr id="3" name="Content Placeholder 2"/>
          <p:cNvSpPr>
            <a:spLocks noGrp="1"/>
          </p:cNvSpPr>
          <p:nvPr>
            <p:ph idx="1"/>
          </p:nvPr>
        </p:nvSpPr>
        <p:spPr>
          <a:xfrm>
            <a:off x="8530087" y="6588185"/>
            <a:ext cx="609600" cy="276999"/>
          </a:xfrm>
        </p:spPr>
        <p:txBody>
          <a:bodyPr/>
          <a:lstStyle/>
          <a:p>
            <a:r>
              <a:rPr lang="en-US" altLang="en-US" sz="1200" b="1" dirty="0" smtClean="0"/>
              <a:t> p809</a:t>
            </a:r>
          </a:p>
        </p:txBody>
      </p:sp>
    </p:spTree>
    <p:extLst>
      <p:ext uri="{BB962C8B-B14F-4D97-AF65-F5344CB8AC3E}">
        <p14:creationId xmlns:p14="http://schemas.microsoft.com/office/powerpoint/2010/main" val="916306502"/>
      </p:ext>
    </p:extLst>
  </p:cSld>
  <p:clrMapOvr>
    <a:masterClrMapping/>
  </p:clrMapOvr>
  <p:transition spd="med">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2"/>
          <p:cNvSpPr>
            <a:spLocks noGrp="1" noChangeArrowheads="1"/>
          </p:cNvSpPr>
          <p:nvPr>
            <p:ph type="title"/>
          </p:nvPr>
        </p:nvSpPr>
        <p:spPr>
          <a:noFill/>
        </p:spPr>
        <p:txBody>
          <a:bodyPr/>
          <a:lstStyle/>
          <a:p>
            <a:pPr eaLnBrk="1" hangingPunct="1"/>
            <a:r>
              <a:rPr lang="en-US" altLang="en-US" smtClean="0">
                <a:solidFill>
                  <a:schemeClr val="tx1"/>
                </a:solidFill>
                <a:latin typeface="Arial" pitchFamily="34" charset="0"/>
              </a:rPr>
              <a:t>The Depression</a:t>
            </a:r>
          </a:p>
        </p:txBody>
      </p:sp>
      <p:sp>
        <p:nvSpPr>
          <p:cNvPr id="12290" name="Rectangle 3"/>
          <p:cNvSpPr>
            <a:spLocks noGrp="1" noChangeArrowheads="1"/>
          </p:cNvSpPr>
          <p:nvPr>
            <p:ph type="body" idx="1"/>
          </p:nvPr>
        </p:nvSpPr>
        <p:spPr>
          <a:xfrm>
            <a:off x="685800" y="1752600"/>
            <a:ext cx="7772400" cy="3957638"/>
          </a:xfrm>
          <a:noFill/>
        </p:spPr>
        <p:txBody>
          <a:bodyPr/>
          <a:lstStyle/>
          <a:p>
            <a:pPr eaLnBrk="1" hangingPunct="1">
              <a:buFontTx/>
              <a:buChar char="•"/>
            </a:pPr>
            <a:r>
              <a:rPr lang="en-US" altLang="en-US" dirty="0" smtClean="0">
                <a:latin typeface="Arial" pitchFamily="34" charset="0"/>
              </a:rPr>
              <a:t>Economic Crisis</a:t>
            </a:r>
          </a:p>
          <a:p>
            <a:pPr marL="1085850" lvl="1" indent="-342900" eaLnBrk="1" hangingPunct="1">
              <a:buFontTx/>
              <a:buChar char="•"/>
            </a:pPr>
            <a:r>
              <a:rPr lang="en-US" altLang="en-US" dirty="0" smtClean="0">
                <a:latin typeface="Arial" pitchFamily="34" charset="0"/>
              </a:rPr>
              <a:t>U.S. stock market collapse, Oct. 1929</a:t>
            </a:r>
          </a:p>
          <a:p>
            <a:pPr eaLnBrk="1" hangingPunct="1">
              <a:buFontTx/>
              <a:buChar char="•"/>
            </a:pPr>
            <a:r>
              <a:rPr lang="en-US" altLang="en-US" dirty="0" smtClean="0">
                <a:latin typeface="Arial" pitchFamily="34" charset="0"/>
              </a:rPr>
              <a:t>Depression in Industrial Nations</a:t>
            </a:r>
          </a:p>
          <a:p>
            <a:pPr marL="1085850" lvl="1" indent="-342900" eaLnBrk="1" hangingPunct="1">
              <a:buFontTx/>
              <a:buChar char="•"/>
            </a:pPr>
            <a:r>
              <a:rPr lang="en-US" altLang="en-US" dirty="0" smtClean="0">
                <a:latin typeface="Arial" pitchFamily="34" charset="0"/>
              </a:rPr>
              <a:t>Crisis in Germany and Japan</a:t>
            </a:r>
          </a:p>
          <a:p>
            <a:pPr marL="1485900" lvl="2" indent="-342900" eaLnBrk="1" hangingPunct="1"/>
            <a:r>
              <a:rPr lang="en-US" altLang="en-US" dirty="0" smtClean="0">
                <a:latin typeface="Arial" pitchFamily="34" charset="0"/>
              </a:rPr>
              <a:t>Fascism and militarism</a:t>
            </a:r>
          </a:p>
          <a:p>
            <a:pPr eaLnBrk="1" hangingPunct="1">
              <a:buFontTx/>
              <a:buChar char="•"/>
            </a:pPr>
            <a:r>
              <a:rPr lang="en-US" altLang="en-US" dirty="0" smtClean="0">
                <a:latin typeface="Arial" pitchFamily="34" charset="0"/>
              </a:rPr>
              <a:t>Depression in Nonindustrial Regions</a:t>
            </a:r>
          </a:p>
        </p:txBody>
      </p:sp>
    </p:spTree>
    <p:extLst>
      <p:ext uri="{BB962C8B-B14F-4D97-AF65-F5344CB8AC3E}">
        <p14:creationId xmlns:p14="http://schemas.microsoft.com/office/powerpoint/2010/main" val="2286398142"/>
      </p:ext>
    </p:extLst>
  </p:cSld>
  <p:clrMapOvr>
    <a:masterClrMapping/>
  </p:clrMapOvr>
  <p:transition spd="med">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772400" cy="492443"/>
          </a:xfrm>
        </p:spPr>
        <p:txBody>
          <a:bodyPr/>
          <a:lstStyle/>
          <a:p>
            <a:r>
              <a:rPr lang="en-US" altLang="en-US" sz="2600" dirty="0" smtClean="0"/>
              <a:t>Two Views of the American Way</a:t>
            </a:r>
            <a:endParaRPr lang="en-US" sz="2600" dirty="0"/>
          </a:p>
        </p:txBody>
      </p:sp>
      <p:pic>
        <p:nvPicPr>
          <p:cNvPr id="13313" name="Picture 1" descr="Two Views of the American Way. In this classic photograph, Life magazine photographer Margaret Bourke-White captured the contrast between advertisers’ view of the ideal American family and the reality of bread lines for the poor."/>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495300"/>
            <a:ext cx="8636000" cy="605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21460" y="6581001"/>
            <a:ext cx="609600" cy="276999"/>
          </a:xfrm>
        </p:spPr>
        <p:txBody>
          <a:bodyPr/>
          <a:lstStyle/>
          <a:p>
            <a:r>
              <a:rPr lang="en-US" altLang="en-US" sz="1200" b="1" dirty="0" smtClean="0"/>
              <a:t> p811</a:t>
            </a:r>
          </a:p>
        </p:txBody>
      </p:sp>
    </p:spTree>
    <p:extLst>
      <p:ext uri="{BB962C8B-B14F-4D97-AF65-F5344CB8AC3E}">
        <p14:creationId xmlns:p14="http://schemas.microsoft.com/office/powerpoint/2010/main" val="1853967828"/>
      </p:ext>
    </p:extLst>
  </p:cSld>
  <p:clrMapOvr>
    <a:masterClrMapping/>
  </p:clrMapOvr>
  <p:transition spd="med">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ChangeArrowheads="1"/>
          </p:cNvSpPr>
          <p:nvPr>
            <p:ph type="title"/>
          </p:nvPr>
        </p:nvSpPr>
        <p:spPr>
          <a:noFill/>
        </p:spPr>
        <p:txBody>
          <a:bodyPr/>
          <a:lstStyle/>
          <a:p>
            <a:pPr eaLnBrk="1" hangingPunct="1"/>
            <a:r>
              <a:rPr lang="en-US" altLang="en-US" smtClean="0">
                <a:solidFill>
                  <a:schemeClr val="tx1"/>
                </a:solidFill>
                <a:latin typeface="Arial" pitchFamily="34" charset="0"/>
              </a:rPr>
              <a:t>The Rise of Fascism</a:t>
            </a:r>
          </a:p>
        </p:txBody>
      </p:sp>
      <p:sp>
        <p:nvSpPr>
          <p:cNvPr id="15362" name="Rectangle 3"/>
          <p:cNvSpPr>
            <a:spLocks noGrp="1" noChangeArrowheads="1"/>
          </p:cNvSpPr>
          <p:nvPr>
            <p:ph type="body" idx="1"/>
          </p:nvPr>
        </p:nvSpPr>
        <p:spPr>
          <a:xfrm>
            <a:off x="685800" y="1295400"/>
            <a:ext cx="8382000" cy="6297613"/>
          </a:xfrm>
          <a:noFill/>
        </p:spPr>
        <p:txBody>
          <a:bodyPr/>
          <a:lstStyle/>
          <a:p>
            <a:pPr eaLnBrk="1" hangingPunct="1">
              <a:buFontTx/>
              <a:buChar char="•"/>
            </a:pPr>
            <a:r>
              <a:rPr lang="en-US" altLang="en-US" smtClean="0">
                <a:latin typeface="Arial" pitchFamily="34" charset="0"/>
              </a:rPr>
              <a:t>Mussolini</a:t>
            </a:r>
            <a:r>
              <a:rPr lang="ja-JP" altLang="en-US" smtClean="0">
                <a:latin typeface="Arial" pitchFamily="34" charset="0"/>
              </a:rPr>
              <a:t>’</a:t>
            </a:r>
            <a:r>
              <a:rPr lang="en-US" altLang="ja-JP" smtClean="0">
                <a:latin typeface="Arial" pitchFamily="34" charset="0"/>
              </a:rPr>
              <a:t>s Italy</a:t>
            </a:r>
          </a:p>
          <a:p>
            <a:pPr marL="1085850" lvl="1" indent="-342900" eaLnBrk="1" hangingPunct="1">
              <a:buFontTx/>
              <a:buChar char="•"/>
            </a:pPr>
            <a:r>
              <a:rPr lang="en-US" altLang="en-US" smtClean="0">
                <a:latin typeface="Arial" pitchFamily="34" charset="0"/>
              </a:rPr>
              <a:t>Unemployment and political discontent</a:t>
            </a:r>
          </a:p>
          <a:p>
            <a:pPr marL="1085850" lvl="1" indent="-342900" eaLnBrk="1" hangingPunct="1">
              <a:buFontTx/>
              <a:buChar char="•"/>
            </a:pPr>
            <a:r>
              <a:rPr lang="en-US" altLang="en-US" smtClean="0">
                <a:latin typeface="Arial" pitchFamily="34" charset="0"/>
              </a:rPr>
              <a:t>“</a:t>
            </a:r>
            <a:r>
              <a:rPr lang="en-US" altLang="ja-JP" smtClean="0">
                <a:latin typeface="Arial" pitchFamily="34" charset="0"/>
              </a:rPr>
              <a:t>Fasci di combattimento</a:t>
            </a:r>
            <a:r>
              <a:rPr lang="en-US" altLang="en-US" smtClean="0">
                <a:latin typeface="Arial" pitchFamily="34" charset="0"/>
              </a:rPr>
              <a:t>”</a:t>
            </a:r>
            <a:endParaRPr lang="en-US" altLang="ja-JP" smtClean="0">
              <a:latin typeface="Arial" pitchFamily="34" charset="0"/>
            </a:endParaRPr>
          </a:p>
          <a:p>
            <a:pPr eaLnBrk="1" hangingPunct="1">
              <a:buFontTx/>
              <a:buChar char="•"/>
            </a:pPr>
            <a:r>
              <a:rPr lang="en-US" altLang="en-US" smtClean="0">
                <a:latin typeface="Arial" pitchFamily="34" charset="0"/>
              </a:rPr>
              <a:t>Hitler</a:t>
            </a:r>
            <a:r>
              <a:rPr lang="ja-JP" altLang="en-US" smtClean="0">
                <a:latin typeface="Arial" pitchFamily="34" charset="0"/>
              </a:rPr>
              <a:t>’</a:t>
            </a:r>
            <a:r>
              <a:rPr lang="en-US" altLang="ja-JP" smtClean="0">
                <a:latin typeface="Arial" pitchFamily="34" charset="0"/>
              </a:rPr>
              <a:t>s Germany</a:t>
            </a:r>
          </a:p>
          <a:p>
            <a:pPr marL="1085850" lvl="1" indent="-342900" eaLnBrk="1" hangingPunct="1">
              <a:buFontTx/>
              <a:buChar char="•"/>
            </a:pPr>
            <a:r>
              <a:rPr lang="en-US" altLang="en-US" smtClean="0">
                <a:latin typeface="Arial" pitchFamily="34" charset="0"/>
              </a:rPr>
              <a:t>Interwar political and economic crises</a:t>
            </a:r>
          </a:p>
          <a:p>
            <a:pPr marL="1085850" lvl="1" indent="-342900" eaLnBrk="1" hangingPunct="1">
              <a:buFontTx/>
              <a:buChar char="•"/>
            </a:pPr>
            <a:r>
              <a:rPr lang="en-US" altLang="en-US" smtClean="0">
                <a:latin typeface="Arial" pitchFamily="34" charset="0"/>
              </a:rPr>
              <a:t>“Mein Kampf” and anti-Semitism</a:t>
            </a:r>
          </a:p>
          <a:p>
            <a:pPr marL="1085850" lvl="1" indent="-342900" eaLnBrk="1" hangingPunct="1">
              <a:buFontTx/>
              <a:buChar char="•"/>
            </a:pPr>
            <a:r>
              <a:rPr lang="en-US" altLang="en-US" smtClean="0">
                <a:latin typeface="Arial" pitchFamily="34" charset="0"/>
              </a:rPr>
              <a:t>Nazi economic recovery</a:t>
            </a:r>
          </a:p>
          <a:p>
            <a:pPr eaLnBrk="1" hangingPunct="1">
              <a:buFontTx/>
              <a:buChar char="•"/>
            </a:pPr>
            <a:r>
              <a:rPr lang="en-US" altLang="en-US" smtClean="0">
                <a:latin typeface="Arial" pitchFamily="34" charset="0"/>
              </a:rPr>
              <a:t>The Road to War, 1933–1939</a:t>
            </a:r>
          </a:p>
          <a:p>
            <a:pPr marL="1085850" lvl="1" indent="-342900" eaLnBrk="1" hangingPunct="1">
              <a:buFontTx/>
              <a:buChar char="•"/>
            </a:pPr>
            <a:r>
              <a:rPr lang="en-US" altLang="en-US" smtClean="0">
                <a:latin typeface="Arial" pitchFamily="34" charset="0"/>
              </a:rPr>
              <a:t>Why did the West appease Hitler?</a:t>
            </a:r>
          </a:p>
        </p:txBody>
      </p:sp>
    </p:spTree>
    <p:extLst>
      <p:ext uri="{BB962C8B-B14F-4D97-AF65-F5344CB8AC3E}">
        <p14:creationId xmlns:p14="http://schemas.microsoft.com/office/powerpoint/2010/main" val="1404554066"/>
      </p:ext>
    </p:extLst>
  </p:cSld>
  <p:clrMapOvr>
    <a:masterClrMapping/>
  </p:clrMapOvr>
  <p:transition spd="med">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20128"/>
            <a:ext cx="9144000" cy="492443"/>
          </a:xfrm>
        </p:spPr>
        <p:txBody>
          <a:bodyPr/>
          <a:lstStyle/>
          <a:p>
            <a:r>
              <a:rPr lang="en-US" altLang="en-US" sz="2600" dirty="0" smtClean="0"/>
              <a:t>A Nazi Rally</a:t>
            </a:r>
            <a:endParaRPr lang="en-US" sz="2600" dirty="0"/>
          </a:p>
        </p:txBody>
      </p:sp>
      <p:pic>
        <p:nvPicPr>
          <p:cNvPr id="16385" name="Picture 1" descr="A Nazi Rally. Hitler organized mass rallies at Nuremberg to whip up popular support for his regime and to indoctrinate young Germans with a martial spirit. Thousands of men in uniform marched in torch-lit parades before Hitler and his top official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533400" y="431800"/>
            <a:ext cx="8039100" cy="619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0087" y="6581001"/>
            <a:ext cx="609600" cy="276999"/>
          </a:xfrm>
        </p:spPr>
        <p:txBody>
          <a:bodyPr/>
          <a:lstStyle/>
          <a:p>
            <a:r>
              <a:rPr lang="en-US" altLang="en-US" sz="1200" b="1" dirty="0" smtClean="0"/>
              <a:t> p815</a:t>
            </a:r>
          </a:p>
        </p:txBody>
      </p:sp>
    </p:spTree>
    <p:extLst>
      <p:ext uri="{BB962C8B-B14F-4D97-AF65-F5344CB8AC3E}">
        <p14:creationId xmlns:p14="http://schemas.microsoft.com/office/powerpoint/2010/main" val="52921250"/>
      </p:ext>
    </p:extLst>
  </p:cSld>
  <p:clrMapOvr>
    <a:masterClrMapping/>
  </p:clrMapOvr>
  <p:transition spd="med">
    <p:wipe dir="r"/>
  </p:transition>
  <p:timing>
    <p:tnLst>
      <p:par>
        <p:cTn id="1" dur="indefinite" restart="never" nodeType="tmRoot"/>
      </p:par>
    </p:tnLst>
  </p:timing>
</p:sld>
</file>

<file path=ppt/theme/theme1.xml><?xml version="1.0" encoding="utf-8"?>
<a:theme xmlns:a="http://schemas.openxmlformats.org/drawingml/2006/main" name="1_Lockard_topic">
  <a:themeElements>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Lockard_topic">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Lockard_topic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Lockard_topic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Lockard_topic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Lockard_topic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Lockard_topic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Lockard_topic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Lockard_topic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Lockard_topic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Lockard_topic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Lockard_topic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Lockard_topic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2526</TotalTime>
  <Words>1324</Words>
  <Application>Microsoft Office PowerPoint</Application>
  <PresentationFormat>On-screen Show (4:3)</PresentationFormat>
  <Paragraphs>161</Paragraphs>
  <Slides>22</Slides>
  <Notes>13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MS Mincho</vt:lpstr>
      <vt:lpstr>ＭＳ Ｐゴシック</vt:lpstr>
      <vt:lpstr>Arial</vt:lpstr>
      <vt:lpstr>Calibri</vt:lpstr>
      <vt:lpstr>Times New Roman</vt:lpstr>
      <vt:lpstr>Wingdings</vt:lpstr>
      <vt:lpstr>1_Lockard_topic</vt:lpstr>
      <vt:lpstr>Chapter 29 The Collapse of the Old Order, 1929-1949</vt:lpstr>
      <vt:lpstr>German Dive-Bomber over Eastern Europe</vt:lpstr>
      <vt:lpstr>The Stalin Revolution</vt:lpstr>
      <vt:lpstr>The Collectivization of Soviet Agriculture</vt:lpstr>
      <vt:lpstr>Chronology from 1920-1945</vt:lpstr>
      <vt:lpstr>The Depression</vt:lpstr>
      <vt:lpstr>Two Views of the American Way</vt:lpstr>
      <vt:lpstr>The Rise of Fascism</vt:lpstr>
      <vt:lpstr>A Nazi Rally</vt:lpstr>
      <vt:lpstr>Chinese Communist Movement and the Sino-Japanese War, to 1938</vt:lpstr>
      <vt:lpstr>East Asia, 1931–1945</vt:lpstr>
      <vt:lpstr>The Second World War</vt:lpstr>
      <vt:lpstr>Soviet Tanks at Stalingrad</vt:lpstr>
      <vt:lpstr>World War II in Europe and North Africa</vt:lpstr>
      <vt:lpstr>The Second World War (continued)</vt:lpstr>
      <vt:lpstr>World War II in Asia and the Pacific</vt:lpstr>
      <vt:lpstr>Hiroshima After the Atomic Bomb</vt:lpstr>
      <vt:lpstr>Sale of Gold in the Last Days of the Guomindang </vt:lpstr>
      <vt:lpstr>The Character of Warfare</vt:lpstr>
      <vt:lpstr>U.S. Army Medics and Holocaust Victims</vt:lpstr>
      <vt:lpstr>The Character of Warfare (continued)</vt:lpstr>
      <vt:lpstr>German Magnetophon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Evans, Dawn V</dc:creator>
  <cp:lastModifiedBy>Lanza, Philip</cp:lastModifiedBy>
  <cp:revision>132</cp:revision>
  <dcterms:created xsi:type="dcterms:W3CDTF">2006-12-01T20:54:40Z</dcterms:created>
  <dcterms:modified xsi:type="dcterms:W3CDTF">2015-10-09T18:51:16Z</dcterms:modified>
</cp:coreProperties>
</file>